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8" r:id="rId25"/>
  </p:sldIdLst>
  <p:sldSz cx="18288000" cy="10287000"/>
  <p:notesSz cx="6858000" cy="9144000"/>
  <p:embeddedFontLst>
    <p:embeddedFont>
      <p:font typeface="Nunito" pitchFamily="2" charset="0"/>
      <p:regular r:id="rId26"/>
      <p:bold r:id="rId27"/>
    </p:embeddedFont>
    <p:embeddedFont>
      <p:font typeface="Nunito Bold" charset="0"/>
      <p:regular r:id="rId28"/>
    </p:embeddedFont>
    <p:embeddedFont>
      <p:font typeface="Nunito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32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138" autoAdjust="0"/>
  </p:normalViewPr>
  <p:slideViewPr>
    <p:cSldViewPr>
      <p:cViewPr varScale="1">
        <p:scale>
          <a:sx n="58" d="100"/>
          <a:sy n="58" d="100"/>
        </p:scale>
        <p:origin x="994"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7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55.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8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sv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55.svg"/><Relationship Id="rId4" Type="http://schemas.openxmlformats.org/officeDocument/2006/relationships/image" Target="../media/image8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9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55.svg"/></Relationships>
</file>

<file path=ppt/slides/_rels/slide1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svg"/><Relationship Id="rId7" Type="http://schemas.openxmlformats.org/officeDocument/2006/relationships/image" Target="../media/image9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55.svg"/><Relationship Id="rId5" Type="http://schemas.openxmlformats.org/officeDocument/2006/relationships/image" Target="../media/image97.png"/><Relationship Id="rId10" Type="http://schemas.openxmlformats.org/officeDocument/2006/relationships/image" Target="../media/image54.png"/><Relationship Id="rId4" Type="http://schemas.openxmlformats.org/officeDocument/2006/relationships/image" Target="../media/image96.png"/><Relationship Id="rId9" Type="http://schemas.openxmlformats.org/officeDocument/2006/relationships/image" Target="../media/image101.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10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10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3.svg"/><Relationship Id="rId21" Type="http://schemas.openxmlformats.org/officeDocument/2006/relationships/image" Target="../media/image39.svg"/><Relationship Id="rId7" Type="http://schemas.openxmlformats.org/officeDocument/2006/relationships/image" Target="../media/image2.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2.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svg"/><Relationship Id="rId7" Type="http://schemas.openxmlformats.org/officeDocument/2006/relationships/image" Target="../media/image12.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47.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4.svg"/><Relationship Id="rId5" Type="http://schemas.openxmlformats.org/officeDocument/2006/relationships/image" Target="../media/image45.svg"/><Relationship Id="rId10" Type="http://schemas.openxmlformats.org/officeDocument/2006/relationships/image" Target="../media/image13.png"/><Relationship Id="rId4" Type="http://schemas.openxmlformats.org/officeDocument/2006/relationships/image" Target="../media/image44.png"/><Relationship Id="rId9" Type="http://schemas.openxmlformats.org/officeDocument/2006/relationships/image" Target="../media/image49.sv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5.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7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Freeform 2"/>
          <p:cNvSpPr/>
          <p:nvPr/>
        </p:nvSpPr>
        <p:spPr>
          <a:xfrm rot="6534662" flipV="1">
            <a:off x="10637397" y="-6260415"/>
            <a:ext cx="11159046" cy="12081644"/>
          </a:xfrm>
          <a:custGeom>
            <a:avLst/>
            <a:gdLst/>
            <a:ahLst/>
            <a:cxnLst/>
            <a:rect l="l" t="t" r="r" b="b"/>
            <a:pathLst>
              <a:path w="11159046" h="12081644">
                <a:moveTo>
                  <a:pt x="0" y="12081645"/>
                </a:moveTo>
                <a:lnTo>
                  <a:pt x="11159046" y="12081645"/>
                </a:lnTo>
                <a:lnTo>
                  <a:pt x="11159046" y="0"/>
                </a:lnTo>
                <a:lnTo>
                  <a:pt x="0" y="0"/>
                </a:lnTo>
                <a:lnTo>
                  <a:pt x="0" y="120816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477909">
            <a:off x="-5893489" y="2480644"/>
            <a:ext cx="13865152" cy="15011484"/>
          </a:xfrm>
          <a:custGeom>
            <a:avLst/>
            <a:gdLst/>
            <a:ahLst/>
            <a:cxnLst/>
            <a:rect l="l" t="t" r="r" b="b"/>
            <a:pathLst>
              <a:path w="13865152" h="15011484">
                <a:moveTo>
                  <a:pt x="0" y="0"/>
                </a:moveTo>
                <a:lnTo>
                  <a:pt x="13865152" y="0"/>
                </a:lnTo>
                <a:lnTo>
                  <a:pt x="13865152" y="15011484"/>
                </a:lnTo>
                <a:lnTo>
                  <a:pt x="0" y="15011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600644" y="3419112"/>
            <a:ext cx="13351190" cy="3034665"/>
          </a:xfrm>
          <a:prstGeom prst="rect">
            <a:avLst/>
          </a:prstGeom>
        </p:spPr>
        <p:txBody>
          <a:bodyPr lIns="0" tIns="0" rIns="0" bIns="0" rtlCol="0" anchor="t">
            <a:spAutoFit/>
          </a:bodyPr>
          <a:lstStyle/>
          <a:p>
            <a:pPr algn="ctr">
              <a:lnSpc>
                <a:spcPts val="12000"/>
              </a:lnSpc>
            </a:pPr>
            <a:r>
              <a:rPr lang="en-US" sz="9600" dirty="0">
                <a:solidFill>
                  <a:srgbClr val="5C3224"/>
                </a:solidFill>
                <a:latin typeface="Nunito Heavy"/>
                <a:ea typeface="Nunito Heavy"/>
                <a:cs typeface="Nunito Heavy"/>
                <a:sym typeface="Nunito Heavy"/>
              </a:rPr>
              <a:t>DIABETES PREDICTION – SQL</a:t>
            </a:r>
          </a:p>
        </p:txBody>
      </p:sp>
      <p:sp>
        <p:nvSpPr>
          <p:cNvPr id="5" name="Freeform 5"/>
          <p:cNvSpPr/>
          <p:nvPr/>
        </p:nvSpPr>
        <p:spPr>
          <a:xfrm rot="1324296">
            <a:off x="536087" y="3797131"/>
            <a:ext cx="2143032" cy="1971589"/>
          </a:xfrm>
          <a:custGeom>
            <a:avLst/>
            <a:gdLst/>
            <a:ahLst/>
            <a:cxnLst/>
            <a:rect l="l" t="t" r="r" b="b"/>
            <a:pathLst>
              <a:path w="2143032" h="1971589">
                <a:moveTo>
                  <a:pt x="0" y="0"/>
                </a:moveTo>
                <a:lnTo>
                  <a:pt x="2143032" y="0"/>
                </a:lnTo>
                <a:lnTo>
                  <a:pt x="2143032" y="1971589"/>
                </a:lnTo>
                <a:lnTo>
                  <a:pt x="0" y="19715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69782">
            <a:off x="15977386" y="1270972"/>
            <a:ext cx="1362403" cy="2531492"/>
          </a:xfrm>
          <a:custGeom>
            <a:avLst/>
            <a:gdLst/>
            <a:ahLst/>
            <a:cxnLst/>
            <a:rect l="l" t="t" r="r" b="b"/>
            <a:pathLst>
              <a:path w="1362403" h="2531492">
                <a:moveTo>
                  <a:pt x="0" y="0"/>
                </a:moveTo>
                <a:lnTo>
                  <a:pt x="1362403" y="0"/>
                </a:lnTo>
                <a:lnTo>
                  <a:pt x="1362403" y="2531492"/>
                </a:lnTo>
                <a:lnTo>
                  <a:pt x="0" y="25314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rot="5257292">
            <a:off x="16142981" y="3470715"/>
            <a:ext cx="1470624" cy="2191987"/>
          </a:xfrm>
          <a:custGeom>
            <a:avLst/>
            <a:gdLst/>
            <a:ahLst/>
            <a:cxnLst/>
            <a:rect l="l" t="t" r="r" b="b"/>
            <a:pathLst>
              <a:path w="1470624" h="2191987">
                <a:moveTo>
                  <a:pt x="0" y="0"/>
                </a:moveTo>
                <a:lnTo>
                  <a:pt x="1470624" y="0"/>
                </a:lnTo>
                <a:lnTo>
                  <a:pt x="1470624" y="2191988"/>
                </a:lnTo>
                <a:lnTo>
                  <a:pt x="0" y="21919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13209316" y="397869"/>
            <a:ext cx="1180961" cy="2662002"/>
          </a:xfrm>
          <a:custGeom>
            <a:avLst/>
            <a:gdLst/>
            <a:ahLst/>
            <a:cxnLst/>
            <a:rect l="l" t="t" r="r" b="b"/>
            <a:pathLst>
              <a:path w="1180961" h="2662002">
                <a:moveTo>
                  <a:pt x="0" y="0"/>
                </a:moveTo>
                <a:lnTo>
                  <a:pt x="1180961" y="0"/>
                </a:lnTo>
                <a:lnTo>
                  <a:pt x="1180961" y="2662002"/>
                </a:lnTo>
                <a:lnTo>
                  <a:pt x="0" y="26620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9" name="Freeform 9"/>
          <p:cNvSpPr/>
          <p:nvPr/>
        </p:nvSpPr>
        <p:spPr>
          <a:xfrm rot="2030729">
            <a:off x="5297911" y="7627946"/>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0" name="Freeform 10"/>
          <p:cNvSpPr/>
          <p:nvPr/>
        </p:nvSpPr>
        <p:spPr>
          <a:xfrm rot="-938460">
            <a:off x="652866" y="5688678"/>
            <a:ext cx="3497479" cy="4049712"/>
          </a:xfrm>
          <a:custGeom>
            <a:avLst/>
            <a:gdLst/>
            <a:ahLst/>
            <a:cxnLst/>
            <a:rect l="l" t="t" r="r" b="b"/>
            <a:pathLst>
              <a:path w="3497479" h="4049712">
                <a:moveTo>
                  <a:pt x="0" y="0"/>
                </a:moveTo>
                <a:lnTo>
                  <a:pt x="3497479" y="0"/>
                </a:lnTo>
                <a:lnTo>
                  <a:pt x="3497479" y="4049713"/>
                </a:lnTo>
                <a:lnTo>
                  <a:pt x="0" y="40497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1" name="Freeform 11"/>
          <p:cNvSpPr/>
          <p:nvPr/>
        </p:nvSpPr>
        <p:spPr>
          <a:xfrm rot="-2208347">
            <a:off x="8086668" y="8109490"/>
            <a:ext cx="495646" cy="1919755"/>
          </a:xfrm>
          <a:custGeom>
            <a:avLst/>
            <a:gdLst/>
            <a:ahLst/>
            <a:cxnLst/>
            <a:rect l="l" t="t" r="r" b="b"/>
            <a:pathLst>
              <a:path w="495646" h="1919755">
                <a:moveTo>
                  <a:pt x="0" y="0"/>
                </a:moveTo>
                <a:lnTo>
                  <a:pt x="495646" y="0"/>
                </a:lnTo>
                <a:lnTo>
                  <a:pt x="495646" y="1919756"/>
                </a:lnTo>
                <a:lnTo>
                  <a:pt x="0" y="19197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2" name="Freeform 12"/>
          <p:cNvSpPr/>
          <p:nvPr/>
        </p:nvSpPr>
        <p:spPr>
          <a:xfrm rot="-6593113">
            <a:off x="11553448" y="228694"/>
            <a:ext cx="525989" cy="2277903"/>
          </a:xfrm>
          <a:custGeom>
            <a:avLst/>
            <a:gdLst/>
            <a:ahLst/>
            <a:cxnLst/>
            <a:rect l="l" t="t" r="r" b="b"/>
            <a:pathLst>
              <a:path w="525989" h="2277903">
                <a:moveTo>
                  <a:pt x="0" y="0"/>
                </a:moveTo>
                <a:lnTo>
                  <a:pt x="525989" y="0"/>
                </a:lnTo>
                <a:lnTo>
                  <a:pt x="525989" y="2277903"/>
                </a:lnTo>
                <a:lnTo>
                  <a:pt x="0" y="227790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3" name="TextBox 13"/>
          <p:cNvSpPr txBox="1"/>
          <p:nvPr/>
        </p:nvSpPr>
        <p:spPr>
          <a:xfrm>
            <a:off x="10002637" y="9688783"/>
            <a:ext cx="9395505" cy="551433"/>
          </a:xfrm>
          <a:prstGeom prst="rect">
            <a:avLst/>
          </a:prstGeom>
        </p:spPr>
        <p:txBody>
          <a:bodyPr lIns="0" tIns="0" rIns="0" bIns="0" rtlCol="0" anchor="t">
            <a:spAutoFit/>
          </a:bodyPr>
          <a:lstStyle/>
          <a:p>
            <a:pPr algn="ctr">
              <a:lnSpc>
                <a:spcPts val="4256"/>
              </a:lnSpc>
            </a:pPr>
            <a:r>
              <a:rPr lang="en-US" sz="3546" dirty="0">
                <a:solidFill>
                  <a:schemeClr val="tx1">
                    <a:lumMod val="65000"/>
                    <a:lumOff val="35000"/>
                  </a:schemeClr>
                </a:solidFill>
                <a:latin typeface="Nunito"/>
                <a:ea typeface="Nunito"/>
                <a:cs typeface="Nunito"/>
                <a:sym typeface="Nunito"/>
              </a:rPr>
              <a:t>Created by: Divya Pardeshi</a:t>
            </a:r>
          </a:p>
        </p:txBody>
      </p:sp>
      <p:sp>
        <p:nvSpPr>
          <p:cNvPr id="14" name="Freeform 14"/>
          <p:cNvSpPr/>
          <p:nvPr/>
        </p:nvSpPr>
        <p:spPr>
          <a:xfrm rot="-9907623">
            <a:off x="14414719" y="906365"/>
            <a:ext cx="1470624" cy="2191987"/>
          </a:xfrm>
          <a:custGeom>
            <a:avLst/>
            <a:gdLst/>
            <a:ahLst/>
            <a:cxnLst/>
            <a:rect l="l" t="t" r="r" b="b"/>
            <a:pathLst>
              <a:path w="1470624" h="2191987">
                <a:moveTo>
                  <a:pt x="0" y="0"/>
                </a:moveTo>
                <a:lnTo>
                  <a:pt x="1470625" y="0"/>
                </a:lnTo>
                <a:lnTo>
                  <a:pt x="1470625" y="2191987"/>
                </a:lnTo>
                <a:lnTo>
                  <a:pt x="0" y="2191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5" name="TextBox 15"/>
          <p:cNvSpPr txBox="1"/>
          <p:nvPr/>
        </p:nvSpPr>
        <p:spPr>
          <a:xfrm>
            <a:off x="4631509" y="6346801"/>
            <a:ext cx="8835388" cy="551433"/>
          </a:xfrm>
          <a:prstGeom prst="rect">
            <a:avLst/>
          </a:prstGeom>
        </p:spPr>
        <p:txBody>
          <a:bodyPr wrap="square" lIns="0" tIns="0" rIns="0" bIns="0" rtlCol="0" anchor="t">
            <a:spAutoFit/>
          </a:bodyPr>
          <a:lstStyle/>
          <a:p>
            <a:pPr algn="ctr">
              <a:lnSpc>
                <a:spcPts val="4256"/>
              </a:lnSpc>
            </a:pPr>
            <a:r>
              <a:rPr lang="en-US" sz="3546" dirty="0">
                <a:solidFill>
                  <a:schemeClr val="tx1">
                    <a:lumMod val="65000"/>
                    <a:lumOff val="35000"/>
                  </a:schemeClr>
                </a:solidFill>
                <a:latin typeface="Nunito"/>
                <a:ea typeface="Nunito"/>
                <a:cs typeface="Nunito"/>
                <a:sym typeface="Nunito"/>
              </a:rPr>
              <a:t>PSYLIQ Internship Project</a:t>
            </a:r>
          </a:p>
        </p:txBody>
      </p:sp>
      <p:pic>
        <p:nvPicPr>
          <p:cNvPr id="17" name="Picture 16" descr="A logo with a yellow and blue shield&#10;&#10;Description automatically generated">
            <a:extLst>
              <a:ext uri="{FF2B5EF4-FFF2-40B4-BE49-F238E27FC236}">
                <a16:creationId xmlns:a16="http://schemas.microsoft.com/office/drawing/2014/main" id="{10EEEF37-051F-D605-C83C-90D23E9D331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87900" y="336050"/>
            <a:ext cx="1319703" cy="16663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95272" y="2875308"/>
            <a:ext cx="9936478" cy="2091361"/>
          </a:xfrm>
          <a:custGeom>
            <a:avLst/>
            <a:gdLst/>
            <a:ahLst/>
            <a:cxnLst/>
            <a:rect l="l" t="t" r="r" b="b"/>
            <a:pathLst>
              <a:path w="9936478" h="2091361">
                <a:moveTo>
                  <a:pt x="0" y="0"/>
                </a:moveTo>
                <a:lnTo>
                  <a:pt x="9936478" y="0"/>
                </a:lnTo>
                <a:lnTo>
                  <a:pt x="9936478" y="2091362"/>
                </a:lnTo>
                <a:lnTo>
                  <a:pt x="0" y="2091362"/>
                </a:lnTo>
                <a:lnTo>
                  <a:pt x="0" y="0"/>
                </a:lnTo>
                <a:close/>
              </a:path>
            </a:pathLst>
          </a:custGeom>
          <a:blipFill>
            <a:blip r:embed="rId4"/>
            <a:stretch>
              <a:fillRect b="-22079"/>
            </a:stretch>
          </a:blipFill>
        </p:spPr>
        <p:txBody>
          <a:bodyPr/>
          <a:lstStyle/>
          <a:p>
            <a:endParaRPr lang="en-IN"/>
          </a:p>
        </p:txBody>
      </p:sp>
      <p:sp>
        <p:nvSpPr>
          <p:cNvPr id="7" name="Freeform 7"/>
          <p:cNvSpPr/>
          <p:nvPr/>
        </p:nvSpPr>
        <p:spPr>
          <a:xfrm>
            <a:off x="3939964" y="6481681"/>
            <a:ext cx="5087321" cy="1510748"/>
          </a:xfrm>
          <a:custGeom>
            <a:avLst/>
            <a:gdLst/>
            <a:ahLst/>
            <a:cxnLst/>
            <a:rect l="l" t="t" r="r" b="b"/>
            <a:pathLst>
              <a:path w="5087321" h="1510748">
                <a:moveTo>
                  <a:pt x="0" y="0"/>
                </a:moveTo>
                <a:lnTo>
                  <a:pt x="5087322" y="0"/>
                </a:lnTo>
                <a:lnTo>
                  <a:pt x="5087322" y="1510748"/>
                </a:lnTo>
                <a:lnTo>
                  <a:pt x="0" y="1510748"/>
                </a:lnTo>
                <a:lnTo>
                  <a:pt x="0" y="0"/>
                </a:lnTo>
                <a:close/>
              </a:path>
            </a:pathLst>
          </a:custGeom>
          <a:blipFill>
            <a:blip r:embed="rId5"/>
            <a:stretch>
              <a:fillRect r="-7563" b="-30565"/>
            </a:stretch>
          </a:blipFill>
        </p:spPr>
        <p:txBody>
          <a:bodyPr/>
          <a:lstStyle/>
          <a:p>
            <a:endParaRPr lang="en-IN"/>
          </a:p>
        </p:txBody>
      </p:sp>
      <p:sp>
        <p:nvSpPr>
          <p:cNvPr id="8" name="Freeform 8"/>
          <p:cNvSpPr/>
          <p:nvPr/>
        </p:nvSpPr>
        <p:spPr>
          <a:xfrm>
            <a:off x="15612905" y="4458295"/>
            <a:ext cx="1799613" cy="5828705"/>
          </a:xfrm>
          <a:custGeom>
            <a:avLst/>
            <a:gdLst/>
            <a:ahLst/>
            <a:cxnLst/>
            <a:rect l="l" t="t" r="r" b="b"/>
            <a:pathLst>
              <a:path w="1799613" h="5828705">
                <a:moveTo>
                  <a:pt x="0" y="0"/>
                </a:moveTo>
                <a:lnTo>
                  <a:pt x="1799613" y="0"/>
                </a:lnTo>
                <a:lnTo>
                  <a:pt x="1799613" y="5828705"/>
                </a:lnTo>
                <a:lnTo>
                  <a:pt x="0" y="5828705"/>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6. DETERMINE THE NUMBER OF PATIENTS WITH HEART DISEASE. </a:t>
            </a:r>
          </a:p>
        </p:txBody>
      </p:sp>
      <p:sp>
        <p:nvSpPr>
          <p:cNvPr id="10" name="Freeform 10"/>
          <p:cNvSpPr/>
          <p:nvPr/>
        </p:nvSpPr>
        <p:spPr>
          <a:xfrm rot="2312770">
            <a:off x="1053657" y="6089971"/>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75283" y="2934541"/>
            <a:ext cx="11608708" cy="1845664"/>
          </a:xfrm>
          <a:custGeom>
            <a:avLst/>
            <a:gdLst/>
            <a:ahLst/>
            <a:cxnLst/>
            <a:rect l="l" t="t" r="r" b="b"/>
            <a:pathLst>
              <a:path w="11608708" h="1845664">
                <a:moveTo>
                  <a:pt x="0" y="0"/>
                </a:moveTo>
                <a:lnTo>
                  <a:pt x="11608708" y="0"/>
                </a:lnTo>
                <a:lnTo>
                  <a:pt x="11608708" y="1845664"/>
                </a:lnTo>
                <a:lnTo>
                  <a:pt x="0" y="1845664"/>
                </a:lnTo>
                <a:lnTo>
                  <a:pt x="0" y="0"/>
                </a:lnTo>
                <a:close/>
              </a:path>
            </a:pathLst>
          </a:custGeom>
          <a:blipFill>
            <a:blip r:embed="rId4"/>
            <a:stretch>
              <a:fillRect/>
            </a:stretch>
          </a:blipFill>
        </p:spPr>
        <p:txBody>
          <a:bodyPr/>
          <a:lstStyle/>
          <a:p>
            <a:endParaRPr lang="en-IN"/>
          </a:p>
        </p:txBody>
      </p:sp>
      <p:sp>
        <p:nvSpPr>
          <p:cNvPr id="7" name="Freeform 7"/>
          <p:cNvSpPr/>
          <p:nvPr/>
        </p:nvSpPr>
        <p:spPr>
          <a:xfrm>
            <a:off x="3564956" y="5783580"/>
            <a:ext cx="7126007" cy="4041616"/>
          </a:xfrm>
          <a:custGeom>
            <a:avLst/>
            <a:gdLst/>
            <a:ahLst/>
            <a:cxnLst/>
            <a:rect l="l" t="t" r="r" b="b"/>
            <a:pathLst>
              <a:path w="7126007" h="4041616">
                <a:moveTo>
                  <a:pt x="0" y="0"/>
                </a:moveTo>
                <a:lnTo>
                  <a:pt x="7126007" y="0"/>
                </a:lnTo>
                <a:lnTo>
                  <a:pt x="7126007" y="4041616"/>
                </a:lnTo>
                <a:lnTo>
                  <a:pt x="0" y="4041616"/>
                </a:lnTo>
                <a:lnTo>
                  <a:pt x="0" y="0"/>
                </a:lnTo>
                <a:close/>
              </a:path>
            </a:pathLst>
          </a:custGeom>
          <a:blipFill>
            <a:blip r:embed="rId5"/>
            <a:stretch>
              <a:fillRect/>
            </a:stretch>
          </a:blipFill>
        </p:spPr>
        <p:txBody>
          <a:bodyPr/>
          <a:lstStyle/>
          <a:p>
            <a:endParaRPr lang="en-IN"/>
          </a:p>
        </p:txBody>
      </p:sp>
      <p:sp>
        <p:nvSpPr>
          <p:cNvPr id="8" name="Freeform 8"/>
          <p:cNvSpPr/>
          <p:nvPr/>
        </p:nvSpPr>
        <p:spPr>
          <a:xfrm>
            <a:off x="14442232" y="6682423"/>
            <a:ext cx="2817068" cy="3142773"/>
          </a:xfrm>
          <a:custGeom>
            <a:avLst/>
            <a:gdLst/>
            <a:ahLst/>
            <a:cxnLst/>
            <a:rect l="l" t="t" r="r" b="b"/>
            <a:pathLst>
              <a:path w="2817068" h="3142773">
                <a:moveTo>
                  <a:pt x="0" y="0"/>
                </a:moveTo>
                <a:lnTo>
                  <a:pt x="2817068" y="0"/>
                </a:lnTo>
                <a:lnTo>
                  <a:pt x="2817068" y="3142773"/>
                </a:lnTo>
                <a:lnTo>
                  <a:pt x="0" y="31427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7. GROUP PATIENTS BY SMOKING HISTORY AND COUNT HOW MANY SMOKERS AND NON?SMOKERS THERE ARE.</a:t>
            </a:r>
          </a:p>
        </p:txBody>
      </p:sp>
      <p:sp>
        <p:nvSpPr>
          <p:cNvPr id="10" name="Freeform 10"/>
          <p:cNvSpPr/>
          <p:nvPr/>
        </p:nvSpPr>
        <p:spPr>
          <a:xfrm rot="1523967">
            <a:off x="600240" y="5698219"/>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41285" y="2700844"/>
            <a:ext cx="10910593" cy="1839763"/>
          </a:xfrm>
          <a:custGeom>
            <a:avLst/>
            <a:gdLst/>
            <a:ahLst/>
            <a:cxnLst/>
            <a:rect l="l" t="t" r="r" b="b"/>
            <a:pathLst>
              <a:path w="10910593" h="1839763">
                <a:moveTo>
                  <a:pt x="0" y="0"/>
                </a:moveTo>
                <a:lnTo>
                  <a:pt x="10910593" y="0"/>
                </a:lnTo>
                <a:lnTo>
                  <a:pt x="10910593" y="1839762"/>
                </a:lnTo>
                <a:lnTo>
                  <a:pt x="0" y="1839762"/>
                </a:lnTo>
                <a:lnTo>
                  <a:pt x="0" y="0"/>
                </a:lnTo>
                <a:close/>
              </a:path>
            </a:pathLst>
          </a:custGeom>
          <a:blipFill>
            <a:blip r:embed="rId4"/>
            <a:stretch>
              <a:fillRect/>
            </a:stretch>
          </a:blipFill>
        </p:spPr>
        <p:txBody>
          <a:bodyPr/>
          <a:lstStyle/>
          <a:p>
            <a:endParaRPr lang="en-IN"/>
          </a:p>
        </p:txBody>
      </p:sp>
      <p:sp>
        <p:nvSpPr>
          <p:cNvPr id="7" name="Freeform 7"/>
          <p:cNvSpPr/>
          <p:nvPr/>
        </p:nvSpPr>
        <p:spPr>
          <a:xfrm>
            <a:off x="4157409" y="5302911"/>
            <a:ext cx="4580615" cy="4984089"/>
          </a:xfrm>
          <a:custGeom>
            <a:avLst/>
            <a:gdLst/>
            <a:ahLst/>
            <a:cxnLst/>
            <a:rect l="l" t="t" r="r" b="b"/>
            <a:pathLst>
              <a:path w="4580615" h="4984089">
                <a:moveTo>
                  <a:pt x="0" y="0"/>
                </a:moveTo>
                <a:lnTo>
                  <a:pt x="4580615" y="0"/>
                </a:lnTo>
                <a:lnTo>
                  <a:pt x="4580615" y="4984089"/>
                </a:lnTo>
                <a:lnTo>
                  <a:pt x="0" y="4984089"/>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8. RETRIEVE THE PATIENT_ID OF PATIENTS WHO HAVE A BMI GREATER THAN THE AVERAGE BMI. </a:t>
            </a:r>
          </a:p>
        </p:txBody>
      </p:sp>
      <p:sp>
        <p:nvSpPr>
          <p:cNvPr id="9" name="Freeform 9"/>
          <p:cNvSpPr/>
          <p:nvPr/>
        </p:nvSpPr>
        <p:spPr>
          <a:xfrm>
            <a:off x="14298360" y="5378816"/>
            <a:ext cx="3356614" cy="5016679"/>
          </a:xfrm>
          <a:custGeom>
            <a:avLst/>
            <a:gdLst/>
            <a:ahLst/>
            <a:cxnLst/>
            <a:rect l="l" t="t" r="r" b="b"/>
            <a:pathLst>
              <a:path w="3356614" h="5016679">
                <a:moveTo>
                  <a:pt x="0" y="0"/>
                </a:moveTo>
                <a:lnTo>
                  <a:pt x="3356614" y="0"/>
                </a:lnTo>
                <a:lnTo>
                  <a:pt x="3356614" y="5016679"/>
                </a:lnTo>
                <a:lnTo>
                  <a:pt x="0" y="5016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rot="1523967">
            <a:off x="1285234" y="5368632"/>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41285" y="2493046"/>
            <a:ext cx="11762709" cy="2728654"/>
          </a:xfrm>
          <a:custGeom>
            <a:avLst/>
            <a:gdLst/>
            <a:ahLst/>
            <a:cxnLst/>
            <a:rect l="l" t="t" r="r" b="b"/>
            <a:pathLst>
              <a:path w="11762709" h="2728654">
                <a:moveTo>
                  <a:pt x="0" y="0"/>
                </a:moveTo>
                <a:lnTo>
                  <a:pt x="11762709" y="0"/>
                </a:lnTo>
                <a:lnTo>
                  <a:pt x="11762709" y="2728654"/>
                </a:lnTo>
                <a:lnTo>
                  <a:pt x="0" y="2728654"/>
                </a:lnTo>
                <a:lnTo>
                  <a:pt x="0" y="0"/>
                </a:lnTo>
                <a:close/>
              </a:path>
            </a:pathLst>
          </a:custGeom>
          <a:blipFill>
            <a:blip r:embed="rId4"/>
            <a:stretch>
              <a:fillRect/>
            </a:stretch>
          </a:blipFill>
        </p:spPr>
        <p:txBody>
          <a:bodyPr/>
          <a:lstStyle/>
          <a:p>
            <a:endParaRPr lang="en-IN"/>
          </a:p>
        </p:txBody>
      </p:sp>
      <p:sp>
        <p:nvSpPr>
          <p:cNvPr id="7" name="Freeform 7"/>
          <p:cNvSpPr/>
          <p:nvPr/>
        </p:nvSpPr>
        <p:spPr>
          <a:xfrm>
            <a:off x="5158169" y="5428431"/>
            <a:ext cx="2888089" cy="2908730"/>
          </a:xfrm>
          <a:custGeom>
            <a:avLst/>
            <a:gdLst/>
            <a:ahLst/>
            <a:cxnLst/>
            <a:rect l="l" t="t" r="r" b="b"/>
            <a:pathLst>
              <a:path w="2888089" h="2908730">
                <a:moveTo>
                  <a:pt x="0" y="0"/>
                </a:moveTo>
                <a:lnTo>
                  <a:pt x="2888089" y="0"/>
                </a:lnTo>
                <a:lnTo>
                  <a:pt x="2888089" y="2908731"/>
                </a:lnTo>
                <a:lnTo>
                  <a:pt x="0" y="2908731"/>
                </a:lnTo>
                <a:lnTo>
                  <a:pt x="0" y="0"/>
                </a:lnTo>
                <a:close/>
              </a:path>
            </a:pathLst>
          </a:custGeom>
          <a:blipFill>
            <a:blip r:embed="rId5"/>
            <a:stretch>
              <a:fillRect t="-2814" b="-2814"/>
            </a:stretch>
          </a:blipFill>
        </p:spPr>
        <p:txBody>
          <a:bodyPr/>
          <a:lstStyle/>
          <a:p>
            <a:endParaRPr lang="en-IN"/>
          </a:p>
        </p:txBody>
      </p:sp>
      <p:sp>
        <p:nvSpPr>
          <p:cNvPr id="8" name="Freeform 8"/>
          <p:cNvSpPr/>
          <p:nvPr/>
        </p:nvSpPr>
        <p:spPr>
          <a:xfrm>
            <a:off x="5158169" y="7534999"/>
            <a:ext cx="2888089" cy="2752001"/>
          </a:xfrm>
          <a:custGeom>
            <a:avLst/>
            <a:gdLst/>
            <a:ahLst/>
            <a:cxnLst/>
            <a:rect l="l" t="t" r="r" b="b"/>
            <a:pathLst>
              <a:path w="2888089" h="2752001">
                <a:moveTo>
                  <a:pt x="0" y="0"/>
                </a:moveTo>
                <a:lnTo>
                  <a:pt x="2888089" y="0"/>
                </a:lnTo>
                <a:lnTo>
                  <a:pt x="2888089" y="2752001"/>
                </a:lnTo>
                <a:lnTo>
                  <a:pt x="0" y="2752001"/>
                </a:lnTo>
                <a:lnTo>
                  <a:pt x="0" y="0"/>
                </a:lnTo>
                <a:close/>
              </a:path>
            </a:pathLst>
          </a:custGeom>
          <a:blipFill>
            <a:blip r:embed="rId6"/>
            <a:stretch>
              <a:fillRect/>
            </a:stretch>
          </a:blipFill>
        </p:spPr>
        <p:txBody>
          <a:bodyPr/>
          <a:lstStyle/>
          <a:p>
            <a:endParaRPr lang="en-IN"/>
          </a:p>
        </p:txBody>
      </p:sp>
      <p:sp>
        <p:nvSpPr>
          <p:cNvPr id="9" name="Freeform 9"/>
          <p:cNvSpPr/>
          <p:nvPr/>
        </p:nvSpPr>
        <p:spPr>
          <a:xfrm>
            <a:off x="13906943" y="6021128"/>
            <a:ext cx="3908688" cy="4242809"/>
          </a:xfrm>
          <a:custGeom>
            <a:avLst/>
            <a:gdLst/>
            <a:ahLst/>
            <a:cxnLst/>
            <a:rect l="l" t="t" r="r" b="b"/>
            <a:pathLst>
              <a:path w="3908688" h="4242809">
                <a:moveTo>
                  <a:pt x="0" y="0"/>
                </a:moveTo>
                <a:lnTo>
                  <a:pt x="3908687" y="0"/>
                </a:lnTo>
                <a:lnTo>
                  <a:pt x="3908687" y="4242809"/>
                </a:lnTo>
                <a:lnTo>
                  <a:pt x="0" y="4242809"/>
                </a:lnTo>
                <a:lnTo>
                  <a:pt x="0" y="0"/>
                </a:lnTo>
                <a:close/>
              </a:path>
            </a:pathLst>
          </a:custGeom>
          <a:blipFill>
            <a:blip r:embed="rId7"/>
            <a:stretch>
              <a:fillRect/>
            </a:stretch>
          </a:blipFill>
        </p:spPr>
        <p:txBody>
          <a:bodyPr/>
          <a:lstStyle/>
          <a:p>
            <a:endParaRPr lang="en-IN"/>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9. FIND THE PATIENT WITH THE HIGHEST HBA1C LEVEL AND THE PATIENT WITH THE LOWEST HBA1CLEVEL</a:t>
            </a:r>
          </a:p>
        </p:txBody>
      </p:sp>
      <p:sp>
        <p:nvSpPr>
          <p:cNvPr id="11" name="Freeform 11"/>
          <p:cNvSpPr/>
          <p:nvPr/>
        </p:nvSpPr>
        <p:spPr>
          <a:xfrm rot="1523967">
            <a:off x="2387635" y="5964001"/>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3633807" y="2488381"/>
            <a:ext cx="11304402" cy="2780234"/>
          </a:xfrm>
          <a:custGeom>
            <a:avLst/>
            <a:gdLst/>
            <a:ahLst/>
            <a:cxnLst/>
            <a:rect l="l" t="t" r="r" b="b"/>
            <a:pathLst>
              <a:path w="11304402" h="2780234">
                <a:moveTo>
                  <a:pt x="0" y="0"/>
                </a:moveTo>
                <a:lnTo>
                  <a:pt x="11304402" y="0"/>
                </a:lnTo>
                <a:lnTo>
                  <a:pt x="11304402" y="2780234"/>
                </a:lnTo>
                <a:lnTo>
                  <a:pt x="0" y="2780234"/>
                </a:lnTo>
                <a:lnTo>
                  <a:pt x="0" y="0"/>
                </a:lnTo>
                <a:close/>
              </a:path>
            </a:pathLst>
          </a:custGeom>
          <a:blipFill>
            <a:blip r:embed="rId4"/>
            <a:stretch>
              <a:fillRect/>
            </a:stretch>
          </a:blipFill>
        </p:spPr>
        <p:txBody>
          <a:bodyPr/>
          <a:lstStyle/>
          <a:p>
            <a:endParaRPr lang="en-IN"/>
          </a:p>
        </p:txBody>
      </p:sp>
      <p:sp>
        <p:nvSpPr>
          <p:cNvPr id="7" name="Freeform 7"/>
          <p:cNvSpPr/>
          <p:nvPr/>
        </p:nvSpPr>
        <p:spPr>
          <a:xfrm>
            <a:off x="5609120" y="5874632"/>
            <a:ext cx="4536359" cy="3884427"/>
          </a:xfrm>
          <a:custGeom>
            <a:avLst/>
            <a:gdLst/>
            <a:ahLst/>
            <a:cxnLst/>
            <a:rect l="l" t="t" r="r" b="b"/>
            <a:pathLst>
              <a:path w="4536359" h="3884427">
                <a:moveTo>
                  <a:pt x="0" y="0"/>
                </a:moveTo>
                <a:lnTo>
                  <a:pt x="4536359" y="0"/>
                </a:lnTo>
                <a:lnTo>
                  <a:pt x="4536359" y="3884428"/>
                </a:lnTo>
                <a:lnTo>
                  <a:pt x="0" y="3884428"/>
                </a:lnTo>
                <a:lnTo>
                  <a:pt x="0" y="0"/>
                </a:lnTo>
                <a:close/>
              </a:path>
            </a:pathLst>
          </a:custGeom>
          <a:blipFill>
            <a:blip r:embed="rId5"/>
            <a:stretch>
              <a:fillRect/>
            </a:stretch>
          </a:blipFill>
        </p:spPr>
        <p:txBody>
          <a:bodyPr/>
          <a:lstStyle/>
          <a:p>
            <a:endParaRPr lang="en-IN"/>
          </a:p>
        </p:txBody>
      </p:sp>
      <p:sp>
        <p:nvSpPr>
          <p:cNvPr id="8" name="Freeform 8"/>
          <p:cNvSpPr/>
          <p:nvPr/>
        </p:nvSpPr>
        <p:spPr>
          <a:xfrm>
            <a:off x="13133908" y="6156178"/>
            <a:ext cx="4203409" cy="4114800"/>
          </a:xfrm>
          <a:custGeom>
            <a:avLst/>
            <a:gdLst/>
            <a:ahLst/>
            <a:cxnLst/>
            <a:rect l="l" t="t" r="r" b="b"/>
            <a:pathLst>
              <a:path w="4203409" h="4114800">
                <a:moveTo>
                  <a:pt x="0" y="0"/>
                </a:moveTo>
                <a:lnTo>
                  <a:pt x="4203410" y="0"/>
                </a:lnTo>
                <a:lnTo>
                  <a:pt x="420341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10. CALCULATE THE AGE OF PATIENTS IN YEARS (ASSUMING THE CURRENT DATE AS OF NOW). </a:t>
            </a:r>
          </a:p>
        </p:txBody>
      </p:sp>
      <p:sp>
        <p:nvSpPr>
          <p:cNvPr id="10" name="Freeform 10"/>
          <p:cNvSpPr/>
          <p:nvPr/>
        </p:nvSpPr>
        <p:spPr>
          <a:xfrm rot="1523967">
            <a:off x="3106627" y="5837357"/>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60624" y="2590995"/>
            <a:ext cx="11502959" cy="1567378"/>
          </a:xfrm>
          <a:custGeom>
            <a:avLst/>
            <a:gdLst/>
            <a:ahLst/>
            <a:cxnLst/>
            <a:rect l="l" t="t" r="r" b="b"/>
            <a:pathLst>
              <a:path w="11502959" h="1567378">
                <a:moveTo>
                  <a:pt x="0" y="0"/>
                </a:moveTo>
                <a:lnTo>
                  <a:pt x="11502960" y="0"/>
                </a:lnTo>
                <a:lnTo>
                  <a:pt x="11502960" y="1567378"/>
                </a:lnTo>
                <a:lnTo>
                  <a:pt x="0" y="1567378"/>
                </a:lnTo>
                <a:lnTo>
                  <a:pt x="0" y="0"/>
                </a:lnTo>
                <a:close/>
              </a:path>
            </a:pathLst>
          </a:custGeom>
          <a:blipFill>
            <a:blip r:embed="rId4"/>
            <a:stretch>
              <a:fillRect/>
            </a:stretch>
          </a:blipFill>
        </p:spPr>
        <p:txBody>
          <a:bodyPr/>
          <a:lstStyle/>
          <a:p>
            <a:endParaRPr lang="en-IN"/>
          </a:p>
        </p:txBody>
      </p:sp>
      <p:sp>
        <p:nvSpPr>
          <p:cNvPr id="7" name="Freeform 7"/>
          <p:cNvSpPr/>
          <p:nvPr/>
        </p:nvSpPr>
        <p:spPr>
          <a:xfrm>
            <a:off x="5096052" y="4489348"/>
            <a:ext cx="4886002" cy="3836417"/>
          </a:xfrm>
          <a:custGeom>
            <a:avLst/>
            <a:gdLst/>
            <a:ahLst/>
            <a:cxnLst/>
            <a:rect l="l" t="t" r="r" b="b"/>
            <a:pathLst>
              <a:path w="4886002" h="3836417">
                <a:moveTo>
                  <a:pt x="0" y="0"/>
                </a:moveTo>
                <a:lnTo>
                  <a:pt x="4886002" y="0"/>
                </a:lnTo>
                <a:lnTo>
                  <a:pt x="4886002" y="3836417"/>
                </a:lnTo>
                <a:lnTo>
                  <a:pt x="0" y="3836417"/>
                </a:lnTo>
                <a:lnTo>
                  <a:pt x="0" y="0"/>
                </a:lnTo>
                <a:close/>
              </a:path>
            </a:pathLst>
          </a:custGeom>
          <a:blipFill>
            <a:blip r:embed="rId5"/>
            <a:stretch>
              <a:fillRect/>
            </a:stretch>
          </a:blipFill>
        </p:spPr>
        <p:txBody>
          <a:bodyPr/>
          <a:lstStyle/>
          <a:p>
            <a:endParaRPr lang="en-IN"/>
          </a:p>
        </p:txBody>
      </p:sp>
      <p:sp>
        <p:nvSpPr>
          <p:cNvPr id="8" name="Freeform 8"/>
          <p:cNvSpPr/>
          <p:nvPr/>
        </p:nvSpPr>
        <p:spPr>
          <a:xfrm>
            <a:off x="10238770" y="5143500"/>
            <a:ext cx="5003784" cy="3546986"/>
          </a:xfrm>
          <a:custGeom>
            <a:avLst/>
            <a:gdLst/>
            <a:ahLst/>
            <a:cxnLst/>
            <a:rect l="l" t="t" r="r" b="b"/>
            <a:pathLst>
              <a:path w="5003784" h="3546986">
                <a:moveTo>
                  <a:pt x="0" y="0"/>
                </a:moveTo>
                <a:lnTo>
                  <a:pt x="5003785" y="0"/>
                </a:lnTo>
                <a:lnTo>
                  <a:pt x="5003785" y="3546986"/>
                </a:lnTo>
                <a:lnTo>
                  <a:pt x="0" y="3546986"/>
                </a:lnTo>
                <a:lnTo>
                  <a:pt x="0" y="0"/>
                </a:lnTo>
                <a:close/>
              </a:path>
            </a:pathLst>
          </a:custGeom>
          <a:blipFill>
            <a:blip r:embed="rId6"/>
            <a:stretch>
              <a:fillRect/>
            </a:stretch>
          </a:blipFill>
        </p:spPr>
        <p:txBody>
          <a:bodyPr/>
          <a:lstStyle/>
          <a:p>
            <a:endParaRPr lang="en-IN"/>
          </a:p>
        </p:txBody>
      </p:sp>
      <p:sp>
        <p:nvSpPr>
          <p:cNvPr id="9" name="Freeform 9"/>
          <p:cNvSpPr/>
          <p:nvPr/>
        </p:nvSpPr>
        <p:spPr>
          <a:xfrm>
            <a:off x="15020781" y="6916993"/>
            <a:ext cx="3267219" cy="3396919"/>
          </a:xfrm>
          <a:custGeom>
            <a:avLst/>
            <a:gdLst/>
            <a:ahLst/>
            <a:cxnLst/>
            <a:rect l="l" t="t" r="r" b="b"/>
            <a:pathLst>
              <a:path w="3267219" h="3396919">
                <a:moveTo>
                  <a:pt x="0" y="0"/>
                </a:moveTo>
                <a:lnTo>
                  <a:pt x="3267219" y="0"/>
                </a:lnTo>
                <a:lnTo>
                  <a:pt x="3267219" y="3396920"/>
                </a:lnTo>
                <a:lnTo>
                  <a:pt x="0" y="3396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11. RANK PATIENTS BY BLOOD GLUCOSE LEVEL WITHIN EACH GENDER GROUP. </a:t>
            </a:r>
          </a:p>
        </p:txBody>
      </p:sp>
      <p:sp>
        <p:nvSpPr>
          <p:cNvPr id="11" name="Freeform 11"/>
          <p:cNvSpPr/>
          <p:nvPr/>
        </p:nvSpPr>
        <p:spPr>
          <a:xfrm rot="1523967">
            <a:off x="1746996" y="4898274"/>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874500" y="2502348"/>
            <a:ext cx="10761598" cy="1378830"/>
          </a:xfrm>
          <a:custGeom>
            <a:avLst/>
            <a:gdLst/>
            <a:ahLst/>
            <a:cxnLst/>
            <a:rect l="l" t="t" r="r" b="b"/>
            <a:pathLst>
              <a:path w="10761598" h="1378830">
                <a:moveTo>
                  <a:pt x="0" y="0"/>
                </a:moveTo>
                <a:lnTo>
                  <a:pt x="10761598" y="0"/>
                </a:lnTo>
                <a:lnTo>
                  <a:pt x="10761598" y="1378830"/>
                </a:lnTo>
                <a:lnTo>
                  <a:pt x="0" y="1378830"/>
                </a:lnTo>
                <a:lnTo>
                  <a:pt x="0" y="0"/>
                </a:lnTo>
                <a:close/>
              </a:path>
            </a:pathLst>
          </a:custGeom>
          <a:blipFill>
            <a:blip r:embed="rId4"/>
            <a:stretch>
              <a:fillRect/>
            </a:stretch>
          </a:blipFill>
        </p:spPr>
        <p:txBody>
          <a:bodyPr/>
          <a:lstStyle/>
          <a:p>
            <a:endParaRPr lang="en-IN"/>
          </a:p>
        </p:txBody>
      </p:sp>
      <p:sp>
        <p:nvSpPr>
          <p:cNvPr id="7" name="Freeform 7"/>
          <p:cNvSpPr/>
          <p:nvPr/>
        </p:nvSpPr>
        <p:spPr>
          <a:xfrm>
            <a:off x="1874500" y="6177802"/>
            <a:ext cx="12052555" cy="756106"/>
          </a:xfrm>
          <a:custGeom>
            <a:avLst/>
            <a:gdLst/>
            <a:ahLst/>
            <a:cxnLst/>
            <a:rect l="l" t="t" r="r" b="b"/>
            <a:pathLst>
              <a:path w="12052555" h="756106">
                <a:moveTo>
                  <a:pt x="0" y="0"/>
                </a:moveTo>
                <a:lnTo>
                  <a:pt x="12052555" y="0"/>
                </a:lnTo>
                <a:lnTo>
                  <a:pt x="12052555" y="756106"/>
                </a:lnTo>
                <a:lnTo>
                  <a:pt x="0" y="756106"/>
                </a:lnTo>
                <a:lnTo>
                  <a:pt x="0" y="0"/>
                </a:lnTo>
                <a:close/>
              </a:path>
            </a:pathLst>
          </a:custGeom>
          <a:blipFill>
            <a:blip r:embed="rId5"/>
            <a:stretch>
              <a:fillRect/>
            </a:stretch>
          </a:blipFill>
        </p:spPr>
        <p:txBody>
          <a:bodyPr/>
          <a:lstStyle/>
          <a:p>
            <a:endParaRPr lang="en-IN"/>
          </a:p>
        </p:txBody>
      </p:sp>
      <p:sp>
        <p:nvSpPr>
          <p:cNvPr id="8" name="Freeform 8"/>
          <p:cNvSpPr/>
          <p:nvPr/>
        </p:nvSpPr>
        <p:spPr>
          <a:xfrm>
            <a:off x="14785235" y="6172200"/>
            <a:ext cx="3217312" cy="4114800"/>
          </a:xfrm>
          <a:custGeom>
            <a:avLst/>
            <a:gdLst/>
            <a:ahLst/>
            <a:cxnLst/>
            <a:rect l="l" t="t" r="r" b="b"/>
            <a:pathLst>
              <a:path w="3217312" h="4114800">
                <a:moveTo>
                  <a:pt x="0" y="0"/>
                </a:moveTo>
                <a:lnTo>
                  <a:pt x="3217312" y="0"/>
                </a:lnTo>
                <a:lnTo>
                  <a:pt x="32173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dirty="0">
                <a:solidFill>
                  <a:srgbClr val="5C3224"/>
                </a:solidFill>
                <a:latin typeface="Nunito Heavy"/>
                <a:ea typeface="Nunito Heavy"/>
                <a:cs typeface="Nunito Heavy"/>
                <a:sym typeface="Nunito Heavy"/>
              </a:rPr>
              <a:t>12. UPDATE THE SMOKING HISTORY OF PATIENTS WHO ARE OLDERTHAN 40 TO "EX-SMOKER." </a:t>
            </a:r>
          </a:p>
        </p:txBody>
      </p:sp>
      <p:sp>
        <p:nvSpPr>
          <p:cNvPr id="10" name="Freeform 10"/>
          <p:cNvSpPr/>
          <p:nvPr/>
        </p:nvSpPr>
        <p:spPr>
          <a:xfrm rot="3701557">
            <a:off x="1592379" y="4740670"/>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TextBox 11">
            <a:extLst>
              <a:ext uri="{FF2B5EF4-FFF2-40B4-BE49-F238E27FC236}">
                <a16:creationId xmlns:a16="http://schemas.microsoft.com/office/drawing/2014/main" id="{4699F5A2-3B6C-E594-D9AB-47CA0A9752D9}"/>
              </a:ext>
            </a:extLst>
          </p:cNvPr>
          <p:cNvSpPr txBox="1"/>
          <p:nvPr/>
        </p:nvSpPr>
        <p:spPr>
          <a:xfrm>
            <a:off x="2086602" y="7491245"/>
            <a:ext cx="11321142" cy="1404872"/>
          </a:xfrm>
          <a:prstGeom prst="rect">
            <a:avLst/>
          </a:prstGeom>
          <a:noFill/>
        </p:spPr>
        <p:txBody>
          <a:bodyPr wrap="square">
            <a:spAutoFit/>
          </a:bodyPr>
          <a:lstStyle/>
          <a:p>
            <a:pPr marL="0" marR="0" lvl="0" indent="0" algn="l" defTabSz="914400" rtl="0" eaLnBrk="1" fontAlgn="auto" latinLnBrk="0" hangingPunct="1">
              <a:lnSpc>
                <a:spcPts val="525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C3224"/>
                </a:solidFill>
                <a:effectLst/>
                <a:uLnTx/>
                <a:uFillTx/>
                <a:latin typeface="Nunito Heavy"/>
                <a:ea typeface="Nunito Heavy"/>
                <a:cs typeface="Nunito Heavy"/>
                <a:sym typeface="Nunito Heavy"/>
              </a:rPr>
              <a:t>There are no patients in the dataset where the age is greater than 40, hence the output is a blank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284751" y="731003"/>
            <a:ext cx="17717796" cy="1555311"/>
            <a:chOff x="0" y="0"/>
            <a:chExt cx="4666415" cy="409629"/>
          </a:xfrm>
        </p:grpSpPr>
        <p:sp>
          <p:nvSpPr>
            <p:cNvPr id="3" name="Freeform 3"/>
            <p:cNvSpPr/>
            <p:nvPr/>
          </p:nvSpPr>
          <p:spPr>
            <a:xfrm>
              <a:off x="0" y="0"/>
              <a:ext cx="4666415" cy="409629"/>
            </a:xfrm>
            <a:custGeom>
              <a:avLst/>
              <a:gdLst/>
              <a:ahLst/>
              <a:cxnLst/>
              <a:rect l="l" t="t" r="r" b="b"/>
              <a:pathLst>
                <a:path w="4666415" h="409629">
                  <a:moveTo>
                    <a:pt x="5243" y="0"/>
                  </a:moveTo>
                  <a:lnTo>
                    <a:pt x="4661172" y="0"/>
                  </a:lnTo>
                  <a:cubicBezTo>
                    <a:pt x="4662562" y="0"/>
                    <a:pt x="4663896" y="552"/>
                    <a:pt x="4664879" y="1536"/>
                  </a:cubicBezTo>
                  <a:cubicBezTo>
                    <a:pt x="4665863" y="2519"/>
                    <a:pt x="4666415" y="3853"/>
                    <a:pt x="4666415" y="5243"/>
                  </a:cubicBezTo>
                  <a:lnTo>
                    <a:pt x="4666415" y="404386"/>
                  </a:lnTo>
                  <a:cubicBezTo>
                    <a:pt x="4666415" y="405776"/>
                    <a:pt x="4665863" y="407110"/>
                    <a:pt x="4664879" y="408094"/>
                  </a:cubicBezTo>
                  <a:cubicBezTo>
                    <a:pt x="4663896" y="409077"/>
                    <a:pt x="4662562" y="409629"/>
                    <a:pt x="4661172" y="409629"/>
                  </a:cubicBezTo>
                  <a:lnTo>
                    <a:pt x="5243" y="409629"/>
                  </a:lnTo>
                  <a:cubicBezTo>
                    <a:pt x="3853" y="409629"/>
                    <a:pt x="2519" y="409077"/>
                    <a:pt x="1536" y="408094"/>
                  </a:cubicBezTo>
                  <a:cubicBezTo>
                    <a:pt x="552" y="407110"/>
                    <a:pt x="0" y="405776"/>
                    <a:pt x="0" y="404386"/>
                  </a:cubicBezTo>
                  <a:lnTo>
                    <a:pt x="0" y="5243"/>
                  </a:lnTo>
                  <a:cubicBezTo>
                    <a:pt x="0" y="3853"/>
                    <a:pt x="552" y="2519"/>
                    <a:pt x="1536" y="1536"/>
                  </a:cubicBezTo>
                  <a:cubicBezTo>
                    <a:pt x="2519" y="552"/>
                    <a:pt x="3853" y="0"/>
                    <a:pt x="5243" y="0"/>
                  </a:cubicBezTo>
                  <a:close/>
                </a:path>
              </a:pathLst>
            </a:custGeom>
            <a:solidFill>
              <a:srgbClr val="FFC9B3"/>
            </a:solidFill>
          </p:spPr>
          <p:txBody>
            <a:bodyPr/>
            <a:lstStyle/>
            <a:p>
              <a:endParaRPr lang="en-IN"/>
            </a:p>
          </p:txBody>
        </p:sp>
        <p:sp>
          <p:nvSpPr>
            <p:cNvPr id="4" name="TextBox 4"/>
            <p:cNvSpPr txBox="1"/>
            <p:nvPr/>
          </p:nvSpPr>
          <p:spPr>
            <a:xfrm>
              <a:off x="0" y="-57150"/>
              <a:ext cx="4666415"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416962" y="2821728"/>
            <a:ext cx="11909912" cy="2071289"/>
          </a:xfrm>
          <a:custGeom>
            <a:avLst/>
            <a:gdLst/>
            <a:ahLst/>
            <a:cxnLst/>
            <a:rect l="l" t="t" r="r" b="b"/>
            <a:pathLst>
              <a:path w="11909912" h="2071289">
                <a:moveTo>
                  <a:pt x="0" y="0"/>
                </a:moveTo>
                <a:lnTo>
                  <a:pt x="11909912" y="0"/>
                </a:lnTo>
                <a:lnTo>
                  <a:pt x="11909912" y="2071289"/>
                </a:lnTo>
                <a:lnTo>
                  <a:pt x="0" y="2071289"/>
                </a:lnTo>
                <a:lnTo>
                  <a:pt x="0" y="0"/>
                </a:lnTo>
                <a:close/>
              </a:path>
            </a:pathLst>
          </a:custGeom>
          <a:blipFill>
            <a:blip r:embed="rId4"/>
            <a:stretch>
              <a:fillRect/>
            </a:stretch>
          </a:blipFill>
        </p:spPr>
        <p:txBody>
          <a:bodyPr/>
          <a:lstStyle/>
          <a:p>
            <a:endParaRPr lang="en-IN"/>
          </a:p>
        </p:txBody>
      </p:sp>
      <p:sp>
        <p:nvSpPr>
          <p:cNvPr id="7" name="Freeform 7"/>
          <p:cNvSpPr/>
          <p:nvPr/>
        </p:nvSpPr>
        <p:spPr>
          <a:xfrm>
            <a:off x="1416962" y="7140571"/>
            <a:ext cx="14506915" cy="917836"/>
          </a:xfrm>
          <a:custGeom>
            <a:avLst/>
            <a:gdLst/>
            <a:ahLst/>
            <a:cxnLst/>
            <a:rect l="l" t="t" r="r" b="b"/>
            <a:pathLst>
              <a:path w="14506915" h="917836">
                <a:moveTo>
                  <a:pt x="0" y="0"/>
                </a:moveTo>
                <a:lnTo>
                  <a:pt x="14506916" y="0"/>
                </a:lnTo>
                <a:lnTo>
                  <a:pt x="14506916" y="917837"/>
                </a:lnTo>
                <a:lnTo>
                  <a:pt x="0" y="917837"/>
                </a:lnTo>
                <a:lnTo>
                  <a:pt x="0" y="0"/>
                </a:lnTo>
                <a:close/>
              </a:path>
            </a:pathLst>
          </a:custGeom>
          <a:blipFill>
            <a:blip r:embed="rId5"/>
            <a:stretch>
              <a:fillRect/>
            </a:stretch>
          </a:blipFill>
        </p:spPr>
        <p:txBody>
          <a:bodyPr/>
          <a:lstStyle/>
          <a:p>
            <a:endParaRPr lang="en-IN"/>
          </a:p>
        </p:txBody>
      </p:sp>
      <p:sp>
        <p:nvSpPr>
          <p:cNvPr id="8" name="Freeform 8"/>
          <p:cNvSpPr/>
          <p:nvPr/>
        </p:nvSpPr>
        <p:spPr>
          <a:xfrm>
            <a:off x="16152674" y="7568969"/>
            <a:ext cx="1426410" cy="2444004"/>
          </a:xfrm>
          <a:custGeom>
            <a:avLst/>
            <a:gdLst/>
            <a:ahLst/>
            <a:cxnLst/>
            <a:rect l="l" t="t" r="r" b="b"/>
            <a:pathLst>
              <a:path w="1426410" h="2444004">
                <a:moveTo>
                  <a:pt x="0" y="0"/>
                </a:moveTo>
                <a:lnTo>
                  <a:pt x="1426409" y="0"/>
                </a:lnTo>
                <a:lnTo>
                  <a:pt x="1426409" y="2444004"/>
                </a:lnTo>
                <a:lnTo>
                  <a:pt x="0" y="24440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2492573" y="8453589"/>
            <a:ext cx="3190611" cy="1833411"/>
          </a:xfrm>
          <a:custGeom>
            <a:avLst/>
            <a:gdLst/>
            <a:ahLst/>
            <a:cxnLst/>
            <a:rect l="l" t="t" r="r" b="b"/>
            <a:pathLst>
              <a:path w="3190611" h="1833411">
                <a:moveTo>
                  <a:pt x="0" y="0"/>
                </a:moveTo>
                <a:lnTo>
                  <a:pt x="3190611" y="0"/>
                </a:lnTo>
                <a:lnTo>
                  <a:pt x="3190611" y="1833411"/>
                </a:lnTo>
                <a:lnTo>
                  <a:pt x="0" y="1833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1" name="TextBox 11"/>
          <p:cNvSpPr txBox="1"/>
          <p:nvPr/>
        </p:nvSpPr>
        <p:spPr>
          <a:xfrm>
            <a:off x="380849" y="836194"/>
            <a:ext cx="1762169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13. INSERT A NEW PATIENT INTO THE DATABASE WITH SAMPLE DATA.</a:t>
            </a:r>
          </a:p>
        </p:txBody>
      </p:sp>
      <p:sp>
        <p:nvSpPr>
          <p:cNvPr id="12" name="Freeform 12"/>
          <p:cNvSpPr/>
          <p:nvPr/>
        </p:nvSpPr>
        <p:spPr>
          <a:xfrm rot="2583472">
            <a:off x="405806" y="5552426"/>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376306" y="2924773"/>
            <a:ext cx="11030665" cy="1492294"/>
          </a:xfrm>
          <a:custGeom>
            <a:avLst/>
            <a:gdLst/>
            <a:ahLst/>
            <a:cxnLst/>
            <a:rect l="l" t="t" r="r" b="b"/>
            <a:pathLst>
              <a:path w="11030665" h="1492294">
                <a:moveTo>
                  <a:pt x="0" y="0"/>
                </a:moveTo>
                <a:lnTo>
                  <a:pt x="11030665" y="0"/>
                </a:lnTo>
                <a:lnTo>
                  <a:pt x="11030665" y="1492294"/>
                </a:lnTo>
                <a:lnTo>
                  <a:pt x="0" y="1492294"/>
                </a:lnTo>
                <a:lnTo>
                  <a:pt x="0" y="0"/>
                </a:lnTo>
                <a:close/>
              </a:path>
            </a:pathLst>
          </a:custGeom>
          <a:blipFill>
            <a:blip r:embed="rId4"/>
            <a:stretch>
              <a:fillRect/>
            </a:stretch>
          </a:blipFill>
        </p:spPr>
        <p:txBody>
          <a:bodyPr/>
          <a:lstStyle/>
          <a:p>
            <a:endParaRPr lang="en-IN"/>
          </a:p>
        </p:txBody>
      </p:sp>
      <p:sp>
        <p:nvSpPr>
          <p:cNvPr id="7" name="Freeform 7"/>
          <p:cNvSpPr/>
          <p:nvPr/>
        </p:nvSpPr>
        <p:spPr>
          <a:xfrm>
            <a:off x="1028700" y="6795519"/>
            <a:ext cx="14651630" cy="836844"/>
          </a:xfrm>
          <a:custGeom>
            <a:avLst/>
            <a:gdLst/>
            <a:ahLst/>
            <a:cxnLst/>
            <a:rect l="l" t="t" r="r" b="b"/>
            <a:pathLst>
              <a:path w="14651630" h="836844">
                <a:moveTo>
                  <a:pt x="0" y="0"/>
                </a:moveTo>
                <a:lnTo>
                  <a:pt x="14651630" y="0"/>
                </a:lnTo>
                <a:lnTo>
                  <a:pt x="14651630" y="836844"/>
                </a:lnTo>
                <a:lnTo>
                  <a:pt x="0" y="836844"/>
                </a:lnTo>
                <a:lnTo>
                  <a:pt x="0" y="0"/>
                </a:lnTo>
                <a:close/>
              </a:path>
            </a:pathLst>
          </a:custGeom>
          <a:blipFill>
            <a:blip r:embed="rId5"/>
            <a:stretch>
              <a:fillRect/>
            </a:stretch>
          </a:blipFill>
        </p:spPr>
        <p:txBody>
          <a:bodyPr/>
          <a:lstStyle/>
          <a:p>
            <a:endParaRPr lang="en-IN"/>
          </a:p>
        </p:txBody>
      </p:sp>
      <p:sp>
        <p:nvSpPr>
          <p:cNvPr id="8" name="Freeform 8"/>
          <p:cNvSpPr/>
          <p:nvPr/>
        </p:nvSpPr>
        <p:spPr>
          <a:xfrm>
            <a:off x="14955301" y="8016240"/>
            <a:ext cx="2769219" cy="2270760"/>
          </a:xfrm>
          <a:custGeom>
            <a:avLst/>
            <a:gdLst/>
            <a:ahLst/>
            <a:cxnLst/>
            <a:rect l="l" t="t" r="r" b="b"/>
            <a:pathLst>
              <a:path w="2769219" h="2270760">
                <a:moveTo>
                  <a:pt x="0" y="0"/>
                </a:moveTo>
                <a:lnTo>
                  <a:pt x="2769219" y="0"/>
                </a:lnTo>
                <a:lnTo>
                  <a:pt x="2769219" y="2270760"/>
                </a:lnTo>
                <a:lnTo>
                  <a:pt x="0" y="2270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14. DELETE ALL PATIENTS WITH HEART DISEASE FROM THE DATABASE.</a:t>
            </a:r>
          </a:p>
        </p:txBody>
      </p:sp>
      <p:sp>
        <p:nvSpPr>
          <p:cNvPr id="11" name="Freeform 11"/>
          <p:cNvSpPr/>
          <p:nvPr/>
        </p:nvSpPr>
        <p:spPr>
          <a:xfrm rot="3488596">
            <a:off x="792219" y="5317514"/>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499924" y="2777477"/>
            <a:ext cx="10662891" cy="2800531"/>
          </a:xfrm>
          <a:custGeom>
            <a:avLst/>
            <a:gdLst/>
            <a:ahLst/>
            <a:cxnLst/>
            <a:rect l="l" t="t" r="r" b="b"/>
            <a:pathLst>
              <a:path w="10662891" h="2800531">
                <a:moveTo>
                  <a:pt x="0" y="0"/>
                </a:moveTo>
                <a:lnTo>
                  <a:pt x="10662892" y="0"/>
                </a:lnTo>
                <a:lnTo>
                  <a:pt x="10662892" y="2800531"/>
                </a:lnTo>
                <a:lnTo>
                  <a:pt x="0" y="2800531"/>
                </a:lnTo>
                <a:lnTo>
                  <a:pt x="0" y="0"/>
                </a:lnTo>
                <a:close/>
              </a:path>
            </a:pathLst>
          </a:custGeom>
          <a:blipFill>
            <a:blip r:embed="rId4"/>
            <a:stretch>
              <a:fillRect/>
            </a:stretch>
          </a:blipFill>
        </p:spPr>
        <p:txBody>
          <a:bodyPr/>
          <a:lstStyle/>
          <a:p>
            <a:endParaRPr lang="en-IN"/>
          </a:p>
        </p:txBody>
      </p:sp>
      <p:sp>
        <p:nvSpPr>
          <p:cNvPr id="7" name="Freeform 7"/>
          <p:cNvSpPr/>
          <p:nvPr/>
        </p:nvSpPr>
        <p:spPr>
          <a:xfrm>
            <a:off x="1499924" y="6664897"/>
            <a:ext cx="12618338" cy="2159995"/>
          </a:xfrm>
          <a:custGeom>
            <a:avLst/>
            <a:gdLst/>
            <a:ahLst/>
            <a:cxnLst/>
            <a:rect l="l" t="t" r="r" b="b"/>
            <a:pathLst>
              <a:path w="12618338" h="2159995">
                <a:moveTo>
                  <a:pt x="0" y="0"/>
                </a:moveTo>
                <a:lnTo>
                  <a:pt x="12618339" y="0"/>
                </a:lnTo>
                <a:lnTo>
                  <a:pt x="12618339" y="2159995"/>
                </a:lnTo>
                <a:lnTo>
                  <a:pt x="0" y="2159995"/>
                </a:lnTo>
                <a:lnTo>
                  <a:pt x="0" y="0"/>
                </a:lnTo>
                <a:close/>
              </a:path>
            </a:pathLst>
          </a:custGeom>
          <a:blipFill>
            <a:blip r:embed="rId5"/>
            <a:stretch>
              <a:fillRect/>
            </a:stretch>
          </a:blipFill>
        </p:spPr>
        <p:txBody>
          <a:bodyPr/>
          <a:lstStyle/>
          <a:p>
            <a:endParaRPr lang="en-IN"/>
          </a:p>
        </p:txBody>
      </p:sp>
      <p:sp>
        <p:nvSpPr>
          <p:cNvPr id="8" name="Freeform 8"/>
          <p:cNvSpPr/>
          <p:nvPr/>
        </p:nvSpPr>
        <p:spPr>
          <a:xfrm>
            <a:off x="14118263" y="6890081"/>
            <a:ext cx="4169737" cy="3548067"/>
          </a:xfrm>
          <a:custGeom>
            <a:avLst/>
            <a:gdLst/>
            <a:ahLst/>
            <a:cxnLst/>
            <a:rect l="l" t="t" r="r" b="b"/>
            <a:pathLst>
              <a:path w="4169737" h="3548067">
                <a:moveTo>
                  <a:pt x="0" y="0"/>
                </a:moveTo>
                <a:lnTo>
                  <a:pt x="4169737" y="0"/>
                </a:lnTo>
                <a:lnTo>
                  <a:pt x="4169737" y="3548067"/>
                </a:lnTo>
                <a:lnTo>
                  <a:pt x="0" y="35480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15. FIND PATIENTS WHO HAVE HYPERTENSION BUT NOT DIABETES USING THE EXCEPT OPERATOR.</a:t>
            </a:r>
          </a:p>
        </p:txBody>
      </p:sp>
      <p:sp>
        <p:nvSpPr>
          <p:cNvPr id="11" name="Freeform 11"/>
          <p:cNvSpPr/>
          <p:nvPr/>
        </p:nvSpPr>
        <p:spPr>
          <a:xfrm rot="4559794">
            <a:off x="-222920" y="5544585"/>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1028700" y="2562755"/>
            <a:ext cx="9285360" cy="1098550"/>
          </a:xfrm>
          <a:prstGeom prst="rect">
            <a:avLst/>
          </a:prstGeom>
        </p:spPr>
        <p:txBody>
          <a:bodyPr lIns="0" tIns="0" rIns="0" bIns="0" rtlCol="0" anchor="t">
            <a:spAutoFit/>
          </a:bodyPr>
          <a:lstStyle/>
          <a:p>
            <a:pPr algn="l">
              <a:lnSpc>
                <a:spcPts val="8750"/>
              </a:lnSpc>
            </a:pPr>
            <a:r>
              <a:rPr lang="en-US" sz="7000">
                <a:solidFill>
                  <a:srgbClr val="5C3224"/>
                </a:solidFill>
                <a:latin typeface="Nunito Heavy"/>
                <a:ea typeface="Nunito Heavy"/>
                <a:cs typeface="Nunito Heavy"/>
                <a:sym typeface="Nunito Heavy"/>
              </a:rPr>
              <a:t>CONTENT</a:t>
            </a:r>
          </a:p>
        </p:txBody>
      </p:sp>
      <p:sp>
        <p:nvSpPr>
          <p:cNvPr id="3" name="TextBox 3"/>
          <p:cNvSpPr txBox="1"/>
          <p:nvPr/>
        </p:nvSpPr>
        <p:spPr>
          <a:xfrm>
            <a:off x="1028700" y="4287210"/>
            <a:ext cx="9685855" cy="1586973"/>
          </a:xfrm>
          <a:prstGeom prst="rect">
            <a:avLst/>
          </a:prstGeom>
        </p:spPr>
        <p:txBody>
          <a:bodyPr lIns="0" tIns="0" rIns="0" bIns="0" rtlCol="0" anchor="t">
            <a:spAutoFit/>
          </a:bodyPr>
          <a:lstStyle/>
          <a:p>
            <a:pPr marL="971545" lvl="1" indent="-485773" algn="l">
              <a:lnSpc>
                <a:spcPts val="6299"/>
              </a:lnSpc>
              <a:buFont typeface="Arial"/>
              <a:buChar char="•"/>
            </a:pPr>
            <a:r>
              <a:rPr lang="en-US" sz="4499" dirty="0">
                <a:solidFill>
                  <a:srgbClr val="5C3224"/>
                </a:solidFill>
                <a:latin typeface="Nunito"/>
                <a:ea typeface="Nunito"/>
                <a:cs typeface="Nunito"/>
                <a:sym typeface="Nunito"/>
              </a:rPr>
              <a:t>Introduction</a:t>
            </a:r>
          </a:p>
          <a:p>
            <a:pPr marL="971545" lvl="1" indent="-485773" algn="l">
              <a:lnSpc>
                <a:spcPts val="6299"/>
              </a:lnSpc>
              <a:buFont typeface="Arial"/>
              <a:buChar char="•"/>
            </a:pPr>
            <a:r>
              <a:rPr lang="en-US" sz="4499" dirty="0">
                <a:solidFill>
                  <a:srgbClr val="5C3224"/>
                </a:solidFill>
                <a:latin typeface="Nunito"/>
                <a:ea typeface="Nunito"/>
                <a:cs typeface="Nunito"/>
                <a:sym typeface="Nunito"/>
              </a:rPr>
              <a:t>Project Questions &amp; SQL Queries</a:t>
            </a:r>
          </a:p>
        </p:txBody>
      </p:sp>
      <p:sp>
        <p:nvSpPr>
          <p:cNvPr id="4" name="Freeform 4"/>
          <p:cNvSpPr/>
          <p:nvPr/>
        </p:nvSpPr>
        <p:spPr>
          <a:xfrm rot="-4816066">
            <a:off x="7720133" y="-2011109"/>
            <a:ext cx="16888561" cy="14309217"/>
          </a:xfrm>
          <a:custGeom>
            <a:avLst/>
            <a:gdLst/>
            <a:ahLst/>
            <a:cxnLst/>
            <a:rect l="l" t="t" r="r" b="b"/>
            <a:pathLst>
              <a:path w="16888561" h="14309217">
                <a:moveTo>
                  <a:pt x="0" y="0"/>
                </a:moveTo>
                <a:lnTo>
                  <a:pt x="16888561" y="0"/>
                </a:lnTo>
                <a:lnTo>
                  <a:pt x="16888561" y="14309218"/>
                </a:lnTo>
                <a:lnTo>
                  <a:pt x="0" y="1430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1324296">
            <a:off x="11006456" y="3811847"/>
            <a:ext cx="2143032" cy="1971589"/>
          </a:xfrm>
          <a:custGeom>
            <a:avLst/>
            <a:gdLst/>
            <a:ahLst/>
            <a:cxnLst/>
            <a:rect l="l" t="t" r="r" b="b"/>
            <a:pathLst>
              <a:path w="2143032" h="1971589">
                <a:moveTo>
                  <a:pt x="0" y="0"/>
                </a:moveTo>
                <a:lnTo>
                  <a:pt x="2143032" y="0"/>
                </a:lnTo>
                <a:lnTo>
                  <a:pt x="2143032" y="1971589"/>
                </a:lnTo>
                <a:lnTo>
                  <a:pt x="0" y="1971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5047205">
            <a:off x="12453930" y="5728976"/>
            <a:ext cx="9043410" cy="9791094"/>
          </a:xfrm>
          <a:custGeom>
            <a:avLst/>
            <a:gdLst/>
            <a:ahLst/>
            <a:cxnLst/>
            <a:rect l="l" t="t" r="r" b="b"/>
            <a:pathLst>
              <a:path w="9043410" h="9791094">
                <a:moveTo>
                  <a:pt x="0" y="0"/>
                </a:moveTo>
                <a:lnTo>
                  <a:pt x="9043410" y="0"/>
                </a:lnTo>
                <a:lnTo>
                  <a:pt x="9043410" y="9791094"/>
                </a:lnTo>
                <a:lnTo>
                  <a:pt x="0" y="97910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1410219">
            <a:off x="15723655" y="3406228"/>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rot="-1881308">
            <a:off x="16205968" y="6115462"/>
            <a:ext cx="495646" cy="1919755"/>
          </a:xfrm>
          <a:custGeom>
            <a:avLst/>
            <a:gdLst/>
            <a:ahLst/>
            <a:cxnLst/>
            <a:rect l="l" t="t" r="r" b="b"/>
            <a:pathLst>
              <a:path w="495646" h="1919755">
                <a:moveTo>
                  <a:pt x="0" y="0"/>
                </a:moveTo>
                <a:lnTo>
                  <a:pt x="495646" y="0"/>
                </a:lnTo>
                <a:lnTo>
                  <a:pt x="495646" y="1919755"/>
                </a:lnTo>
                <a:lnTo>
                  <a:pt x="0" y="19197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rot="69782">
            <a:off x="14045811" y="1708376"/>
            <a:ext cx="1362403" cy="2531492"/>
          </a:xfrm>
          <a:custGeom>
            <a:avLst/>
            <a:gdLst/>
            <a:ahLst/>
            <a:cxnLst/>
            <a:rect l="l" t="t" r="r" b="b"/>
            <a:pathLst>
              <a:path w="1362403" h="2531492">
                <a:moveTo>
                  <a:pt x="0" y="0"/>
                </a:moveTo>
                <a:lnTo>
                  <a:pt x="1362404" y="0"/>
                </a:lnTo>
                <a:lnTo>
                  <a:pt x="1362404" y="2531493"/>
                </a:lnTo>
                <a:lnTo>
                  <a:pt x="0" y="25314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0" name="Freeform 10"/>
          <p:cNvSpPr/>
          <p:nvPr/>
        </p:nvSpPr>
        <p:spPr>
          <a:xfrm rot="3932114">
            <a:off x="15718479" y="1159083"/>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11843487" y="819451"/>
            <a:ext cx="1180961" cy="2662002"/>
          </a:xfrm>
          <a:custGeom>
            <a:avLst/>
            <a:gdLst/>
            <a:ahLst/>
            <a:cxnLst/>
            <a:rect l="l" t="t" r="r" b="b"/>
            <a:pathLst>
              <a:path w="1180961" h="2662002">
                <a:moveTo>
                  <a:pt x="0" y="0"/>
                </a:moveTo>
                <a:lnTo>
                  <a:pt x="1180960" y="0"/>
                </a:lnTo>
                <a:lnTo>
                  <a:pt x="1180960" y="2662001"/>
                </a:lnTo>
                <a:lnTo>
                  <a:pt x="0" y="26620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2" name="Freeform 12"/>
          <p:cNvSpPr/>
          <p:nvPr/>
        </p:nvSpPr>
        <p:spPr>
          <a:xfrm rot="-3492097">
            <a:off x="10273047" y="1011500"/>
            <a:ext cx="525989" cy="2277903"/>
          </a:xfrm>
          <a:custGeom>
            <a:avLst/>
            <a:gdLst/>
            <a:ahLst/>
            <a:cxnLst/>
            <a:rect l="l" t="t" r="r" b="b"/>
            <a:pathLst>
              <a:path w="525989" h="2277903">
                <a:moveTo>
                  <a:pt x="0" y="0"/>
                </a:moveTo>
                <a:lnTo>
                  <a:pt x="525988" y="0"/>
                </a:lnTo>
                <a:lnTo>
                  <a:pt x="525988" y="2277903"/>
                </a:lnTo>
                <a:lnTo>
                  <a:pt x="0" y="22779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3" name="Freeform 13"/>
          <p:cNvSpPr/>
          <p:nvPr/>
        </p:nvSpPr>
        <p:spPr>
          <a:xfrm rot="-7467239">
            <a:off x="13018389" y="1338935"/>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4" name="Freeform 14"/>
          <p:cNvSpPr/>
          <p:nvPr/>
        </p:nvSpPr>
        <p:spPr>
          <a:xfrm rot="4672712">
            <a:off x="-3310288" y="-6129893"/>
            <a:ext cx="9572748" cy="10364196"/>
          </a:xfrm>
          <a:custGeom>
            <a:avLst/>
            <a:gdLst/>
            <a:ahLst/>
            <a:cxnLst/>
            <a:rect l="l" t="t" r="r" b="b"/>
            <a:pathLst>
              <a:path w="9572748" h="10364196">
                <a:moveTo>
                  <a:pt x="0" y="0"/>
                </a:moveTo>
                <a:lnTo>
                  <a:pt x="9572748" y="0"/>
                </a:lnTo>
                <a:lnTo>
                  <a:pt x="9572748" y="10364196"/>
                </a:lnTo>
                <a:lnTo>
                  <a:pt x="0" y="103641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rot="546365">
            <a:off x="12141907" y="5261694"/>
            <a:ext cx="3497479" cy="4049712"/>
          </a:xfrm>
          <a:custGeom>
            <a:avLst/>
            <a:gdLst/>
            <a:ahLst/>
            <a:cxnLst/>
            <a:rect l="l" t="t" r="r" b="b"/>
            <a:pathLst>
              <a:path w="3497479" h="4049712">
                <a:moveTo>
                  <a:pt x="0" y="0"/>
                </a:moveTo>
                <a:lnTo>
                  <a:pt x="3497479" y="0"/>
                </a:lnTo>
                <a:lnTo>
                  <a:pt x="3497479" y="4049713"/>
                </a:lnTo>
                <a:lnTo>
                  <a:pt x="0" y="40497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Freeform 16"/>
          <p:cNvSpPr/>
          <p:nvPr/>
        </p:nvSpPr>
        <p:spPr>
          <a:xfrm>
            <a:off x="-636929" y="7075340"/>
            <a:ext cx="4226030" cy="7987343"/>
          </a:xfrm>
          <a:custGeom>
            <a:avLst/>
            <a:gdLst/>
            <a:ahLst/>
            <a:cxnLst/>
            <a:rect l="l" t="t" r="r" b="b"/>
            <a:pathLst>
              <a:path w="4226030" h="7987343">
                <a:moveTo>
                  <a:pt x="0" y="0"/>
                </a:moveTo>
                <a:lnTo>
                  <a:pt x="4226030" y="0"/>
                </a:lnTo>
                <a:lnTo>
                  <a:pt x="4226030" y="7987342"/>
                </a:lnTo>
                <a:lnTo>
                  <a:pt x="0" y="798734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2845928" y="3472071"/>
            <a:ext cx="10082109" cy="4911242"/>
          </a:xfrm>
          <a:custGeom>
            <a:avLst/>
            <a:gdLst/>
            <a:ahLst/>
            <a:cxnLst/>
            <a:rect l="l" t="t" r="r" b="b"/>
            <a:pathLst>
              <a:path w="10082109" h="4911242">
                <a:moveTo>
                  <a:pt x="0" y="0"/>
                </a:moveTo>
                <a:lnTo>
                  <a:pt x="10082109" y="0"/>
                </a:lnTo>
                <a:lnTo>
                  <a:pt x="10082109" y="4911242"/>
                </a:lnTo>
                <a:lnTo>
                  <a:pt x="0" y="4911242"/>
                </a:lnTo>
                <a:lnTo>
                  <a:pt x="0" y="0"/>
                </a:lnTo>
                <a:close/>
              </a:path>
            </a:pathLst>
          </a:custGeom>
          <a:blipFill>
            <a:blip r:embed="rId4"/>
            <a:stretch>
              <a:fillRect/>
            </a:stretch>
          </a:blipFill>
        </p:spPr>
        <p:txBody>
          <a:bodyPr/>
          <a:lstStyle/>
          <a:p>
            <a:endParaRPr lang="en-IN"/>
          </a:p>
        </p:txBody>
      </p:sp>
      <p:sp>
        <p:nvSpPr>
          <p:cNvPr id="7" name="Freeform 7"/>
          <p:cNvSpPr/>
          <p:nvPr/>
        </p:nvSpPr>
        <p:spPr>
          <a:xfrm>
            <a:off x="14262826" y="6325913"/>
            <a:ext cx="3149692" cy="4114800"/>
          </a:xfrm>
          <a:custGeom>
            <a:avLst/>
            <a:gdLst/>
            <a:ahLst/>
            <a:cxnLst/>
            <a:rect l="l" t="t" r="r" b="b"/>
            <a:pathLst>
              <a:path w="3149692" h="4114800">
                <a:moveTo>
                  <a:pt x="0" y="0"/>
                </a:moveTo>
                <a:lnTo>
                  <a:pt x="3149692" y="0"/>
                </a:lnTo>
                <a:lnTo>
                  <a:pt x="31496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16. DEFINE A UNIQUE CONSTRAINT ON THE "PATIENT_ID" COLUMN TO ENSURE ITS VALUES ARE UNIQUE. </a:t>
            </a:r>
          </a:p>
        </p:txBody>
      </p:sp>
      <p:sp>
        <p:nvSpPr>
          <p:cNvPr id="10" name="Freeform 10"/>
          <p:cNvSpPr/>
          <p:nvPr/>
        </p:nvSpPr>
        <p:spPr>
          <a:xfrm rot="2846699">
            <a:off x="910992" y="3392437"/>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2505057" y="2796222"/>
            <a:ext cx="10060976" cy="2509788"/>
          </a:xfrm>
          <a:custGeom>
            <a:avLst/>
            <a:gdLst/>
            <a:ahLst/>
            <a:cxnLst/>
            <a:rect l="l" t="t" r="r" b="b"/>
            <a:pathLst>
              <a:path w="10060976" h="2509788">
                <a:moveTo>
                  <a:pt x="0" y="0"/>
                </a:moveTo>
                <a:lnTo>
                  <a:pt x="10060975" y="0"/>
                </a:lnTo>
                <a:lnTo>
                  <a:pt x="10060975" y="2509788"/>
                </a:lnTo>
                <a:lnTo>
                  <a:pt x="0" y="2509788"/>
                </a:lnTo>
                <a:lnTo>
                  <a:pt x="0" y="0"/>
                </a:lnTo>
                <a:close/>
              </a:path>
            </a:pathLst>
          </a:custGeom>
          <a:blipFill>
            <a:blip r:embed="rId4"/>
            <a:stretch>
              <a:fillRect/>
            </a:stretch>
          </a:blipFill>
        </p:spPr>
        <p:txBody>
          <a:bodyPr/>
          <a:lstStyle/>
          <a:p>
            <a:endParaRPr lang="en-IN"/>
          </a:p>
        </p:txBody>
      </p:sp>
      <p:sp>
        <p:nvSpPr>
          <p:cNvPr id="7" name="Freeform 7"/>
          <p:cNvSpPr/>
          <p:nvPr/>
        </p:nvSpPr>
        <p:spPr>
          <a:xfrm>
            <a:off x="3967301" y="5820360"/>
            <a:ext cx="5877213" cy="4001025"/>
          </a:xfrm>
          <a:custGeom>
            <a:avLst/>
            <a:gdLst/>
            <a:ahLst/>
            <a:cxnLst/>
            <a:rect l="l" t="t" r="r" b="b"/>
            <a:pathLst>
              <a:path w="5877213" h="4001025">
                <a:moveTo>
                  <a:pt x="0" y="0"/>
                </a:moveTo>
                <a:lnTo>
                  <a:pt x="5877213" y="0"/>
                </a:lnTo>
                <a:lnTo>
                  <a:pt x="5877213" y="4001026"/>
                </a:lnTo>
                <a:lnTo>
                  <a:pt x="0" y="4001026"/>
                </a:lnTo>
                <a:lnTo>
                  <a:pt x="0" y="0"/>
                </a:lnTo>
                <a:close/>
              </a:path>
            </a:pathLst>
          </a:custGeom>
          <a:blipFill>
            <a:blip r:embed="rId5"/>
            <a:stretch>
              <a:fillRect/>
            </a:stretch>
          </a:blipFill>
        </p:spPr>
        <p:txBody>
          <a:bodyPr/>
          <a:lstStyle/>
          <a:p>
            <a:endParaRPr lang="en-IN"/>
          </a:p>
        </p:txBody>
      </p:sp>
      <p:sp>
        <p:nvSpPr>
          <p:cNvPr id="8" name="Freeform 8"/>
          <p:cNvSpPr/>
          <p:nvPr/>
        </p:nvSpPr>
        <p:spPr>
          <a:xfrm>
            <a:off x="13992074" y="5623851"/>
            <a:ext cx="4295926" cy="4663149"/>
          </a:xfrm>
          <a:custGeom>
            <a:avLst/>
            <a:gdLst/>
            <a:ahLst/>
            <a:cxnLst/>
            <a:rect l="l" t="t" r="r" b="b"/>
            <a:pathLst>
              <a:path w="4295926" h="4663149">
                <a:moveTo>
                  <a:pt x="0" y="0"/>
                </a:moveTo>
                <a:lnTo>
                  <a:pt x="4295926" y="0"/>
                </a:lnTo>
                <a:lnTo>
                  <a:pt x="4295926" y="4663149"/>
                </a:lnTo>
                <a:lnTo>
                  <a:pt x="0" y="4663149"/>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17. CREATE A VIEW THAT DISPLAYS THE PATIENT_IDS, AGES, AND BMI OF PATIENTS. </a:t>
            </a:r>
          </a:p>
        </p:txBody>
      </p:sp>
      <p:sp>
        <p:nvSpPr>
          <p:cNvPr id="11" name="Freeform 11"/>
          <p:cNvSpPr/>
          <p:nvPr/>
        </p:nvSpPr>
        <p:spPr>
          <a:xfrm rot="1523967">
            <a:off x="1486865" y="6353111"/>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4037920" y="6819772"/>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7" name="TextBox 7"/>
          <p:cNvSpPr txBox="1"/>
          <p:nvPr/>
        </p:nvSpPr>
        <p:spPr>
          <a:xfrm>
            <a:off x="795272" y="836194"/>
            <a:ext cx="17492728" cy="1351011"/>
          </a:xfrm>
          <a:prstGeom prst="rect">
            <a:avLst/>
          </a:prstGeom>
        </p:spPr>
        <p:txBody>
          <a:bodyPr lIns="0" tIns="0" rIns="0" bIns="0" rtlCol="0" anchor="t">
            <a:spAutoFit/>
          </a:bodyPr>
          <a:lstStyle/>
          <a:p>
            <a:pPr algn="l">
              <a:lnSpc>
                <a:spcPts val="5250"/>
              </a:lnSpc>
              <a:spcBef>
                <a:spcPct val="0"/>
              </a:spcBef>
            </a:pPr>
            <a:r>
              <a:rPr lang="en-US" sz="4200" dirty="0">
                <a:solidFill>
                  <a:srgbClr val="5C3224"/>
                </a:solidFill>
                <a:latin typeface="Nunito Heavy"/>
                <a:ea typeface="Nunito Heavy"/>
                <a:cs typeface="Nunito Heavy"/>
                <a:sym typeface="Nunito Heavy"/>
              </a:rPr>
              <a:t>18. SUGGEST IMPROVEMENTS IN THE DATABASE SCHEMA TO REDUCE DATA REDUNDANCY AND IMPROVE DATA INTEGRITY</a:t>
            </a:r>
          </a:p>
        </p:txBody>
      </p:sp>
      <p:sp>
        <p:nvSpPr>
          <p:cNvPr id="9" name="TextBox 8">
            <a:extLst>
              <a:ext uri="{FF2B5EF4-FFF2-40B4-BE49-F238E27FC236}">
                <a16:creationId xmlns:a16="http://schemas.microsoft.com/office/drawing/2014/main" id="{3AAE64CD-47E3-6530-1B12-2FE366B1617B}"/>
              </a:ext>
            </a:extLst>
          </p:cNvPr>
          <p:cNvSpPr txBox="1"/>
          <p:nvPr/>
        </p:nvSpPr>
        <p:spPr>
          <a:xfrm>
            <a:off x="300694" y="2339568"/>
            <a:ext cx="17834906" cy="7709803"/>
          </a:xfrm>
          <a:prstGeom prst="rect">
            <a:avLst/>
          </a:prstGeom>
          <a:noFill/>
        </p:spPr>
        <p:txBody>
          <a:bodyPr wrap="square">
            <a:spAutoFit/>
          </a:bodyPr>
          <a:lstStyle/>
          <a:p>
            <a:pPr marL="514350" indent="-514350">
              <a:buAutoNum type="arabicPeriod"/>
            </a:pPr>
            <a:r>
              <a:rPr lang="en-US" sz="3300" b="1" dirty="0">
                <a:solidFill>
                  <a:schemeClr val="accent6">
                    <a:lumMod val="50000"/>
                  </a:schemeClr>
                </a:solidFill>
                <a:latin typeface="Nunito" pitchFamily="2" charset="0"/>
              </a:rPr>
              <a:t>Normalize the Schema: </a:t>
            </a:r>
            <a:r>
              <a:rPr lang="en-US" sz="3300" dirty="0">
                <a:solidFill>
                  <a:schemeClr val="tx1">
                    <a:lumMod val="75000"/>
                    <a:lumOff val="25000"/>
                  </a:schemeClr>
                </a:solidFill>
                <a:latin typeface="Nunito" pitchFamily="2" charset="0"/>
              </a:rPr>
              <a:t>Create a separate table  to Store patient-specific details such as Patient id, Employee Name, gender, and Date of Birth. This helps to centralize patient information and avoid duplication and a separate table to store health-related attributes such as hypertension, heart disease, smoking history, </a:t>
            </a:r>
            <a:r>
              <a:rPr lang="en-US" sz="3300" dirty="0" err="1">
                <a:solidFill>
                  <a:schemeClr val="tx1">
                    <a:lumMod val="75000"/>
                    <a:lumOff val="25000"/>
                  </a:schemeClr>
                </a:solidFill>
                <a:latin typeface="Nunito" pitchFamily="2" charset="0"/>
              </a:rPr>
              <a:t>bmi</a:t>
            </a:r>
            <a:r>
              <a:rPr lang="en-US" sz="3300" dirty="0">
                <a:solidFill>
                  <a:schemeClr val="tx1">
                    <a:lumMod val="75000"/>
                    <a:lumOff val="25000"/>
                  </a:schemeClr>
                </a:solidFill>
                <a:latin typeface="Nunito" pitchFamily="2" charset="0"/>
              </a:rPr>
              <a:t>, HbA1c level, blood glucose level, and diabetes. This separates health information from general patient information, making it easier to manage and update.</a:t>
            </a:r>
          </a:p>
          <a:p>
            <a:r>
              <a:rPr lang="en-US" sz="3300" b="1" dirty="0">
                <a:solidFill>
                  <a:schemeClr val="accent6">
                    <a:lumMod val="50000"/>
                  </a:schemeClr>
                </a:solidFill>
                <a:latin typeface="Nunito" pitchFamily="2" charset="0"/>
              </a:rPr>
              <a:t>2. Data Type Considerations:</a:t>
            </a:r>
            <a:r>
              <a:rPr lang="en-US" sz="3300" b="1" dirty="0">
                <a:solidFill>
                  <a:schemeClr val="tx1">
                    <a:lumMod val="75000"/>
                    <a:lumOff val="25000"/>
                  </a:schemeClr>
                </a:solidFill>
                <a:latin typeface="Nunito" pitchFamily="2" charset="0"/>
              </a:rPr>
              <a:t> </a:t>
            </a:r>
            <a:r>
              <a:rPr lang="en-US" sz="3300" dirty="0">
                <a:solidFill>
                  <a:schemeClr val="tx1">
                    <a:lumMod val="75000"/>
                    <a:lumOff val="25000"/>
                  </a:schemeClr>
                </a:solidFill>
                <a:latin typeface="Nunito" pitchFamily="2" charset="0"/>
              </a:rPr>
              <a:t>Consider creating a fixed-length character field (e.g., CHAR(1))</a:t>
            </a:r>
          </a:p>
          <a:p>
            <a:r>
              <a:rPr lang="en-US" sz="3300" dirty="0">
                <a:solidFill>
                  <a:schemeClr val="tx1">
                    <a:lumMod val="75000"/>
                    <a:lumOff val="25000"/>
                  </a:schemeClr>
                </a:solidFill>
                <a:latin typeface="Nunito" pitchFamily="2" charset="0"/>
              </a:rPr>
              <a:t>     to store gender, which ensures consistency and reduces storage requirements. Use the</a:t>
            </a:r>
          </a:p>
          <a:p>
            <a:r>
              <a:rPr lang="en-US" sz="3300" dirty="0">
                <a:solidFill>
                  <a:schemeClr val="tx1">
                    <a:lumMod val="75000"/>
                    <a:lumOff val="25000"/>
                  </a:schemeClr>
                </a:solidFill>
                <a:latin typeface="Nunito" pitchFamily="2" charset="0"/>
              </a:rPr>
              <a:t>     date data type field for the date of Birth column. Additionally, Use decimal types to store </a:t>
            </a:r>
          </a:p>
          <a:p>
            <a:r>
              <a:rPr lang="en-US" sz="3300" dirty="0">
                <a:solidFill>
                  <a:schemeClr val="tx1">
                    <a:lumMod val="75000"/>
                    <a:lumOff val="25000"/>
                  </a:schemeClr>
                </a:solidFill>
                <a:latin typeface="Nunito" pitchFamily="2" charset="0"/>
              </a:rPr>
              <a:t>     precise  numerical values with a fixed number of decimal places For columns </a:t>
            </a:r>
          </a:p>
          <a:p>
            <a:r>
              <a:rPr lang="en-US" sz="3300" dirty="0">
                <a:solidFill>
                  <a:schemeClr val="tx1">
                    <a:lumMod val="75000"/>
                    <a:lumOff val="25000"/>
                  </a:schemeClr>
                </a:solidFill>
                <a:latin typeface="Nunito" pitchFamily="2" charset="0"/>
              </a:rPr>
              <a:t>     like (bmi,HbA1c_level).</a:t>
            </a:r>
          </a:p>
          <a:p>
            <a:r>
              <a:rPr lang="en-US" sz="3300" b="1" dirty="0">
                <a:solidFill>
                  <a:schemeClr val="accent6">
                    <a:lumMod val="50000"/>
                  </a:schemeClr>
                </a:solidFill>
                <a:latin typeface="Nunito" pitchFamily="2" charset="0"/>
              </a:rPr>
              <a:t>3. Data Integrity: </a:t>
            </a:r>
            <a:r>
              <a:rPr lang="en-US" sz="3300" dirty="0">
                <a:solidFill>
                  <a:schemeClr val="tx1">
                    <a:lumMod val="75000"/>
                    <a:lumOff val="25000"/>
                  </a:schemeClr>
                </a:solidFill>
                <a:latin typeface="Nunito" pitchFamily="2" charset="0"/>
              </a:rPr>
              <a:t>Ensure that each table has a unique identifier (e.g., Patient id as a primary </a:t>
            </a:r>
          </a:p>
          <a:p>
            <a:r>
              <a:rPr lang="en-US" sz="3300" dirty="0">
                <a:solidFill>
                  <a:schemeClr val="tx1">
                    <a:lumMod val="75000"/>
                    <a:lumOff val="25000"/>
                  </a:schemeClr>
                </a:solidFill>
                <a:latin typeface="Nunito" pitchFamily="2" charset="0"/>
              </a:rPr>
              <a:t>    key) to enforce uniqueness and enable accurate referencing between tables and </a:t>
            </a:r>
          </a:p>
          <a:p>
            <a:r>
              <a:rPr lang="en-US" sz="3300" dirty="0">
                <a:solidFill>
                  <a:schemeClr val="tx1">
                    <a:lumMod val="75000"/>
                    <a:lumOff val="25000"/>
                  </a:schemeClr>
                </a:solidFill>
                <a:latin typeface="Nunito" pitchFamily="2" charset="0"/>
              </a:rPr>
              <a:t>   Implement foreign key relationships to maintain data consistency and integrity </a:t>
            </a:r>
          </a:p>
          <a:p>
            <a:r>
              <a:rPr lang="en-US" sz="3300" dirty="0">
                <a:solidFill>
                  <a:schemeClr val="tx1">
                    <a:lumMod val="75000"/>
                    <a:lumOff val="25000"/>
                  </a:schemeClr>
                </a:solidFill>
                <a:latin typeface="Nunito" pitchFamily="2" charset="0"/>
              </a:rPr>
              <a:t>   across related tables, linking health details to specific patients.</a:t>
            </a:r>
            <a:endParaRPr lang="en-IN" sz="3300" dirty="0">
              <a:solidFill>
                <a:schemeClr val="tx1">
                  <a:lumMod val="75000"/>
                  <a:lumOff val="25000"/>
                </a:schemeClr>
              </a:solidFill>
              <a:latin typeface="Nunito"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4342720" y="6819772"/>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7" name="TextBox 7"/>
          <p:cNvSpPr txBox="1"/>
          <p:nvPr/>
        </p:nvSpPr>
        <p:spPr>
          <a:xfrm>
            <a:off x="795272" y="836194"/>
            <a:ext cx="17492728" cy="1325880"/>
          </a:xfrm>
          <a:prstGeom prst="rect">
            <a:avLst/>
          </a:prstGeom>
        </p:spPr>
        <p:txBody>
          <a:bodyPr lIns="0" tIns="0" rIns="0" bIns="0" rtlCol="0" anchor="t">
            <a:spAutoFit/>
          </a:bodyPr>
          <a:lstStyle/>
          <a:p>
            <a:pPr algn="l">
              <a:lnSpc>
                <a:spcPts val="5250"/>
              </a:lnSpc>
              <a:spcBef>
                <a:spcPct val="0"/>
              </a:spcBef>
            </a:pPr>
            <a:r>
              <a:rPr lang="en-US" sz="4200" dirty="0">
                <a:solidFill>
                  <a:srgbClr val="5C3224"/>
                </a:solidFill>
                <a:latin typeface="Nunito Heavy"/>
                <a:ea typeface="Nunito Heavy"/>
                <a:cs typeface="Nunito Heavy"/>
                <a:sym typeface="Nunito Heavy"/>
              </a:rPr>
              <a:t>19. EXPLAIN HOW YOU CAN OPTIMIZE THE PERFORMANCE OF SQL QUERIES ON THIS DATASET.</a:t>
            </a:r>
          </a:p>
        </p:txBody>
      </p:sp>
      <p:sp>
        <p:nvSpPr>
          <p:cNvPr id="13" name="TextBox 12">
            <a:extLst>
              <a:ext uri="{FF2B5EF4-FFF2-40B4-BE49-F238E27FC236}">
                <a16:creationId xmlns:a16="http://schemas.microsoft.com/office/drawing/2014/main" id="{7EA8211F-F79F-D29D-793C-1CD3CD358D2E}"/>
              </a:ext>
            </a:extLst>
          </p:cNvPr>
          <p:cNvSpPr txBox="1"/>
          <p:nvPr/>
        </p:nvSpPr>
        <p:spPr>
          <a:xfrm>
            <a:off x="799626" y="2745744"/>
            <a:ext cx="16954974" cy="6694140"/>
          </a:xfrm>
          <a:prstGeom prst="rect">
            <a:avLst/>
          </a:prstGeom>
          <a:noFill/>
        </p:spPr>
        <p:txBody>
          <a:bodyPr wrap="square">
            <a:spAutoFit/>
          </a:bodyPr>
          <a:lstStyle/>
          <a:p>
            <a:r>
              <a:rPr lang="en-US" sz="3300" b="1" dirty="0">
                <a:solidFill>
                  <a:schemeClr val="accent6">
                    <a:lumMod val="50000"/>
                  </a:schemeClr>
                </a:solidFill>
              </a:rPr>
              <a:t>Database Schema Design: </a:t>
            </a:r>
            <a:r>
              <a:rPr lang="en-US" sz="3300" dirty="0">
                <a:solidFill>
                  <a:schemeClr val="tx1">
                    <a:lumMod val="75000"/>
                    <a:lumOff val="25000"/>
                  </a:schemeClr>
                </a:solidFill>
              </a:rPr>
              <a:t>Normalize tables to minimize redundancy and use appropriate data types to ensure efficient storage and querying.</a:t>
            </a:r>
          </a:p>
          <a:p>
            <a:endParaRPr lang="en-US" sz="3300" b="1" dirty="0">
              <a:solidFill>
                <a:schemeClr val="accent6">
                  <a:lumMod val="50000"/>
                </a:schemeClr>
              </a:solidFill>
            </a:endParaRPr>
          </a:p>
          <a:p>
            <a:r>
              <a:rPr lang="en-US" sz="3300" b="1" dirty="0">
                <a:solidFill>
                  <a:schemeClr val="accent6">
                    <a:lumMod val="50000"/>
                  </a:schemeClr>
                </a:solidFill>
              </a:rPr>
              <a:t>Indexing: </a:t>
            </a:r>
            <a:r>
              <a:rPr lang="en-US" sz="3300" dirty="0">
                <a:solidFill>
                  <a:schemeClr val="tx1">
                    <a:lumMod val="75000"/>
                    <a:lumOff val="25000"/>
                  </a:schemeClr>
                </a:solidFill>
              </a:rPr>
              <a:t>Create indexes on columns frequently used in </a:t>
            </a:r>
            <a:r>
              <a:rPr lang="en-US" sz="3300" dirty="0">
                <a:solidFill>
                  <a:schemeClr val="accent1"/>
                </a:solidFill>
              </a:rPr>
              <a:t>WHERE</a:t>
            </a:r>
            <a:r>
              <a:rPr lang="en-US" sz="3300" dirty="0"/>
              <a:t> </a:t>
            </a:r>
            <a:r>
              <a:rPr lang="en-US" sz="3300" dirty="0">
                <a:solidFill>
                  <a:schemeClr val="tx1">
                    <a:lumMod val="75000"/>
                    <a:lumOff val="25000"/>
                  </a:schemeClr>
                </a:solidFill>
              </a:rPr>
              <a:t>clauses, </a:t>
            </a:r>
            <a:r>
              <a:rPr lang="en-US" sz="3300" dirty="0">
                <a:solidFill>
                  <a:schemeClr val="accent1"/>
                </a:solidFill>
              </a:rPr>
              <a:t>JOIN</a:t>
            </a:r>
            <a:r>
              <a:rPr lang="en-US" sz="3300" dirty="0"/>
              <a:t> </a:t>
            </a:r>
            <a:r>
              <a:rPr lang="en-US" sz="3300" dirty="0">
                <a:solidFill>
                  <a:schemeClr val="tx1">
                    <a:lumMod val="75000"/>
                    <a:lumOff val="25000"/>
                  </a:schemeClr>
                </a:solidFill>
              </a:rPr>
              <a:t>conditions, or </a:t>
            </a:r>
            <a:r>
              <a:rPr lang="en-US" sz="3300" dirty="0">
                <a:solidFill>
                  <a:schemeClr val="accent1"/>
                </a:solidFill>
              </a:rPr>
              <a:t>ORDER BY </a:t>
            </a:r>
            <a:r>
              <a:rPr lang="en-US" sz="3300" dirty="0">
                <a:solidFill>
                  <a:schemeClr val="tx1">
                    <a:lumMod val="75000"/>
                    <a:lumOff val="25000"/>
                  </a:schemeClr>
                </a:solidFill>
              </a:rPr>
              <a:t>clauses to speed up data retrieval.</a:t>
            </a:r>
          </a:p>
          <a:p>
            <a:endParaRPr lang="en-US" sz="3300" dirty="0"/>
          </a:p>
          <a:p>
            <a:r>
              <a:rPr lang="en-US" sz="3300" b="1" dirty="0">
                <a:solidFill>
                  <a:schemeClr val="accent6">
                    <a:lumMod val="50000"/>
                  </a:schemeClr>
                </a:solidFill>
              </a:rPr>
              <a:t>Optimize Queries: </a:t>
            </a:r>
            <a:r>
              <a:rPr lang="en-US" sz="3300" dirty="0">
                <a:solidFill>
                  <a:schemeClr val="tx1">
                    <a:lumMod val="75000"/>
                    <a:lumOff val="25000"/>
                  </a:schemeClr>
                </a:solidFill>
              </a:rPr>
              <a:t>Select only the necessary columns (SELECT specific fields) and filter data as early as possible in the query to reduce the amount of data processed. Apply the </a:t>
            </a:r>
            <a:r>
              <a:rPr lang="en-US" sz="3300" dirty="0">
                <a:solidFill>
                  <a:schemeClr val="accent1"/>
                </a:solidFill>
              </a:rPr>
              <a:t>LIMIT </a:t>
            </a:r>
            <a:r>
              <a:rPr lang="en-US" sz="3300" dirty="0">
                <a:solidFill>
                  <a:schemeClr val="tx1">
                    <a:lumMod val="75000"/>
                    <a:lumOff val="25000"/>
                  </a:schemeClr>
                </a:solidFill>
              </a:rPr>
              <a:t>clause to restrict the number of rows returned, which can enhance query performance and manage large result sets.</a:t>
            </a:r>
          </a:p>
          <a:p>
            <a:endParaRPr lang="en-US" sz="3300" dirty="0"/>
          </a:p>
          <a:p>
            <a:r>
              <a:rPr lang="en-US" sz="3300" b="1" dirty="0">
                <a:solidFill>
                  <a:schemeClr val="accent6">
                    <a:lumMod val="50000"/>
                  </a:schemeClr>
                </a:solidFill>
              </a:rPr>
              <a:t>Query Execution Plan: </a:t>
            </a:r>
            <a:r>
              <a:rPr lang="en-US" sz="3300" dirty="0">
                <a:solidFill>
                  <a:schemeClr val="tx1">
                    <a:lumMod val="75000"/>
                    <a:lumOff val="25000"/>
                  </a:schemeClr>
                </a:solidFill>
              </a:rPr>
              <a:t>Use tools like </a:t>
            </a:r>
            <a:r>
              <a:rPr lang="en-US" sz="3300" dirty="0">
                <a:solidFill>
                  <a:schemeClr val="accent1"/>
                </a:solidFill>
              </a:rPr>
              <a:t>EXPLAIN</a:t>
            </a:r>
            <a:r>
              <a:rPr lang="en-US" sz="3300" dirty="0"/>
              <a:t> </a:t>
            </a:r>
            <a:r>
              <a:rPr lang="en-US" sz="3300" dirty="0">
                <a:solidFill>
                  <a:schemeClr val="tx1">
                    <a:lumMod val="75000"/>
                    <a:lumOff val="25000"/>
                  </a:schemeClr>
                </a:solidFill>
              </a:rPr>
              <a:t>to analyze query execution plans and identify bottlenecks or inefficiencies in your queries.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5867400" y="4229100"/>
            <a:ext cx="7086600" cy="1144544"/>
          </a:xfrm>
          <a:prstGeom prst="rect">
            <a:avLst/>
          </a:prstGeom>
        </p:spPr>
        <p:txBody>
          <a:bodyPr wrap="square" lIns="0" tIns="0" rIns="0" bIns="0" rtlCol="0" anchor="t">
            <a:spAutoFit/>
          </a:bodyPr>
          <a:lstStyle/>
          <a:p>
            <a:pPr algn="ctr">
              <a:lnSpc>
                <a:spcPts val="8749"/>
              </a:lnSpc>
            </a:pPr>
            <a:r>
              <a:rPr lang="en-US" sz="8000" dirty="0">
                <a:solidFill>
                  <a:srgbClr val="5C3224"/>
                </a:solidFill>
                <a:latin typeface="Nunito Heavy"/>
                <a:ea typeface="Nunito Heavy"/>
                <a:cs typeface="Nunito Heavy"/>
                <a:sym typeface="Nunito Heavy"/>
              </a:rPr>
              <a:t>THANK YOU!</a:t>
            </a:r>
          </a:p>
        </p:txBody>
      </p:sp>
      <p:sp>
        <p:nvSpPr>
          <p:cNvPr id="6" name="Freeform 6"/>
          <p:cNvSpPr/>
          <p:nvPr/>
        </p:nvSpPr>
        <p:spPr>
          <a:xfrm rot="6737149" flipH="1" flipV="1">
            <a:off x="-7476913" y="-9145504"/>
            <a:ext cx="15744553" cy="13339931"/>
          </a:xfrm>
          <a:custGeom>
            <a:avLst/>
            <a:gdLst/>
            <a:ahLst/>
            <a:cxnLst/>
            <a:rect l="l" t="t" r="r" b="b"/>
            <a:pathLst>
              <a:path w="15744553" h="13339931">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rot="-5585351">
            <a:off x="-3415423" y="-5153869"/>
            <a:ext cx="8238809" cy="8919970"/>
          </a:xfrm>
          <a:custGeom>
            <a:avLst/>
            <a:gdLst/>
            <a:ahLst/>
            <a:cxnLst/>
            <a:rect l="l" t="t" r="r" b="b"/>
            <a:pathLst>
              <a:path w="8238809" h="8919970">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7">
            <a:extLst>
              <a:ext uri="{FF2B5EF4-FFF2-40B4-BE49-F238E27FC236}">
                <a16:creationId xmlns:a16="http://schemas.microsoft.com/office/drawing/2014/main" id="{5486C96C-50AA-56D3-9BBB-74A41556E95A}"/>
              </a:ext>
            </a:extLst>
          </p:cNvPr>
          <p:cNvSpPr txBox="1"/>
          <p:nvPr/>
        </p:nvSpPr>
        <p:spPr>
          <a:xfrm>
            <a:off x="12115800" y="6870680"/>
            <a:ext cx="5638800" cy="3416320"/>
          </a:xfrm>
          <a:prstGeom prst="rect">
            <a:avLst/>
          </a:prstGeom>
          <a:noFill/>
        </p:spPr>
        <p:txBody>
          <a:bodyPr wrap="square" rtlCol="0">
            <a:spAutoFit/>
          </a:bodyPr>
          <a:lstStyle/>
          <a:p>
            <a:r>
              <a:rPr lang="en-IN" sz="3600" dirty="0">
                <a:solidFill>
                  <a:srgbClr val="5C3224"/>
                </a:solidFill>
              </a:rPr>
              <a:t>  Divya Pardeshi </a:t>
            </a:r>
          </a:p>
          <a:p>
            <a:endParaRPr lang="en-IN" sz="3600" dirty="0">
              <a:solidFill>
                <a:srgbClr val="5C3224"/>
              </a:solidFill>
            </a:endParaRPr>
          </a:p>
          <a:p>
            <a:r>
              <a:rPr lang="en-IN" sz="3600" dirty="0">
                <a:solidFill>
                  <a:srgbClr val="5C3224"/>
                </a:solidFill>
              </a:rPr>
              <a:t>- Data Analyst Intern at </a:t>
            </a:r>
            <a:r>
              <a:rPr lang="en-IN" sz="3600" dirty="0" err="1">
                <a:solidFill>
                  <a:srgbClr val="5C3224"/>
                </a:solidFill>
              </a:rPr>
              <a:t>Psyliq</a:t>
            </a:r>
            <a:endParaRPr lang="en-IN" sz="3600" dirty="0">
              <a:solidFill>
                <a:srgbClr val="5C3224"/>
              </a:solidFill>
            </a:endParaRPr>
          </a:p>
          <a:p>
            <a:endParaRPr lang="en-IN" sz="3600" dirty="0">
              <a:solidFill>
                <a:schemeClr val="tx1">
                  <a:lumMod val="75000"/>
                  <a:lumOff val="25000"/>
                </a:schemeClr>
              </a:solidFill>
            </a:endParaRPr>
          </a:p>
          <a:p>
            <a:endParaRPr lang="en-IN" sz="3600" dirty="0">
              <a:solidFill>
                <a:schemeClr val="tx1">
                  <a:lumMod val="75000"/>
                  <a:lumOff val="25000"/>
                </a:schemeClr>
              </a:solidFill>
            </a:endParaRPr>
          </a:p>
          <a:p>
            <a:endParaRPr lang="en-IN" sz="3600" dirty="0">
              <a:solidFill>
                <a:schemeClr val="tx1">
                  <a:lumMod val="75000"/>
                  <a:lumOff val="25000"/>
                </a:schemeClr>
              </a:solidFill>
            </a:endParaRPr>
          </a:p>
        </p:txBody>
      </p:sp>
      <p:cxnSp>
        <p:nvCxnSpPr>
          <p:cNvPr id="26" name="Straight Connector 25">
            <a:extLst>
              <a:ext uri="{FF2B5EF4-FFF2-40B4-BE49-F238E27FC236}">
                <a16:creationId xmlns:a16="http://schemas.microsoft.com/office/drawing/2014/main" id="{66B4A929-B7A1-84F3-031E-D16D4BCE30FE}"/>
              </a:ext>
            </a:extLst>
          </p:cNvPr>
          <p:cNvCxnSpPr/>
          <p:nvPr/>
        </p:nvCxnSpPr>
        <p:spPr>
          <a:xfrm>
            <a:off x="4789988" y="5393601"/>
            <a:ext cx="9525000" cy="0"/>
          </a:xfrm>
          <a:prstGeom prst="line">
            <a:avLst/>
          </a:prstGeom>
          <a:ln w="34925" cap="rnd" cmpd="thickThin">
            <a:solidFill>
              <a:schemeClr val="bg1">
                <a:lumMod val="85000"/>
                <a:alpha val="66000"/>
              </a:schemeClr>
            </a:solidFill>
            <a:bevel/>
            <a:headEnd type="oval" w="lg" len="lg"/>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2907236" y="460375"/>
            <a:ext cx="11877554" cy="1098550"/>
          </a:xfrm>
          <a:prstGeom prst="rect">
            <a:avLst/>
          </a:prstGeom>
        </p:spPr>
        <p:txBody>
          <a:bodyPr lIns="0" tIns="0" rIns="0" bIns="0" rtlCol="0" anchor="t">
            <a:spAutoFit/>
          </a:bodyPr>
          <a:lstStyle/>
          <a:p>
            <a:pPr algn="ctr">
              <a:lnSpc>
                <a:spcPts val="8750"/>
              </a:lnSpc>
            </a:pPr>
            <a:r>
              <a:rPr lang="en-US" sz="7000">
                <a:solidFill>
                  <a:srgbClr val="5C3224"/>
                </a:solidFill>
                <a:latin typeface="Nunito Heavy"/>
                <a:ea typeface="Nunito Heavy"/>
                <a:cs typeface="Nunito Heavy"/>
                <a:sym typeface="Nunito Heavy"/>
              </a:rPr>
              <a:t>INTRODUCTION</a:t>
            </a:r>
          </a:p>
        </p:txBody>
      </p:sp>
      <p:sp>
        <p:nvSpPr>
          <p:cNvPr id="3" name="TextBox 3"/>
          <p:cNvSpPr txBox="1"/>
          <p:nvPr/>
        </p:nvSpPr>
        <p:spPr>
          <a:xfrm>
            <a:off x="2491952" y="1926158"/>
            <a:ext cx="14879332" cy="8295220"/>
          </a:xfrm>
          <a:prstGeom prst="rect">
            <a:avLst/>
          </a:prstGeom>
        </p:spPr>
        <p:txBody>
          <a:bodyPr lIns="0" tIns="0" rIns="0" bIns="0" rtlCol="0" anchor="t">
            <a:spAutoFit/>
          </a:bodyPr>
          <a:lstStyle/>
          <a:p>
            <a:pPr algn="just">
              <a:lnSpc>
                <a:spcPts val="5880"/>
              </a:lnSpc>
            </a:pPr>
            <a:r>
              <a:rPr lang="en-US" sz="4200" dirty="0">
                <a:solidFill>
                  <a:srgbClr val="5C3224"/>
                </a:solidFill>
                <a:latin typeface="Nunito"/>
                <a:ea typeface="Nunito"/>
                <a:cs typeface="Nunito"/>
                <a:sym typeface="Nunito"/>
              </a:rPr>
              <a:t>In healthcare, integrating data-driven methodologies is crucial for deriving valuable insights and enhancing patient outcomes. This project undertakes a comprehensive analysis of the "Diabetes Prediction" dataset provided by PSYLIQ, which includes medical records for over 100,000+ patients. The dataset covers key attributes such as hypertension, heart disease, smoking history, BMI (Body Mass Index), diabetes, and other essential factors. By harnessing the power of MySQL, this project aims to reveal significant patterns and trends that can drive better prevention, early detection, and management of diabetes.</a:t>
            </a:r>
          </a:p>
        </p:txBody>
      </p:sp>
      <p:sp>
        <p:nvSpPr>
          <p:cNvPr id="4" name="Freeform 4"/>
          <p:cNvSpPr/>
          <p:nvPr/>
        </p:nvSpPr>
        <p:spPr>
          <a:xfrm rot="6590698" flipH="1" flipV="1">
            <a:off x="-7427680" y="-8863914"/>
            <a:ext cx="14834301" cy="12568698"/>
          </a:xfrm>
          <a:custGeom>
            <a:avLst/>
            <a:gdLst/>
            <a:ahLst/>
            <a:cxnLst/>
            <a:rect l="l" t="t" r="r" b="b"/>
            <a:pathLst>
              <a:path w="14834301" h="12568698">
                <a:moveTo>
                  <a:pt x="14834301" y="12568699"/>
                </a:moveTo>
                <a:lnTo>
                  <a:pt x="0" y="12568699"/>
                </a:lnTo>
                <a:lnTo>
                  <a:pt x="0" y="0"/>
                </a:lnTo>
                <a:lnTo>
                  <a:pt x="14834301" y="0"/>
                </a:lnTo>
                <a:lnTo>
                  <a:pt x="14834301" y="1256869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5720732">
            <a:off x="-3474090" y="-5089456"/>
            <a:ext cx="7553168" cy="8177642"/>
          </a:xfrm>
          <a:custGeom>
            <a:avLst/>
            <a:gdLst/>
            <a:ahLst/>
            <a:cxnLst/>
            <a:rect l="l" t="t" r="r" b="b"/>
            <a:pathLst>
              <a:path w="7553168" h="8177642">
                <a:moveTo>
                  <a:pt x="0" y="0"/>
                </a:moveTo>
                <a:lnTo>
                  <a:pt x="7553167" y="0"/>
                </a:lnTo>
                <a:lnTo>
                  <a:pt x="7553167" y="8177642"/>
                </a:lnTo>
                <a:lnTo>
                  <a:pt x="0" y="8177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823021" y="1192923"/>
            <a:ext cx="1180961" cy="2662002"/>
          </a:xfrm>
          <a:custGeom>
            <a:avLst/>
            <a:gdLst/>
            <a:ahLst/>
            <a:cxnLst/>
            <a:rect l="l" t="t" r="r" b="b"/>
            <a:pathLst>
              <a:path w="1180961" h="2662002">
                <a:moveTo>
                  <a:pt x="0" y="0"/>
                </a:moveTo>
                <a:lnTo>
                  <a:pt x="1180961" y="0"/>
                </a:lnTo>
                <a:lnTo>
                  <a:pt x="1180961" y="2662001"/>
                </a:lnTo>
                <a:lnTo>
                  <a:pt x="0" y="2662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330540">
            <a:off x="15525345" y="-135981"/>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rot="-6593113">
            <a:off x="14521796" y="-301531"/>
            <a:ext cx="525989" cy="2277903"/>
          </a:xfrm>
          <a:custGeom>
            <a:avLst/>
            <a:gdLst/>
            <a:ahLst/>
            <a:cxnLst/>
            <a:rect l="l" t="t" r="r" b="b"/>
            <a:pathLst>
              <a:path w="525989" h="2277903">
                <a:moveTo>
                  <a:pt x="0" y="0"/>
                </a:moveTo>
                <a:lnTo>
                  <a:pt x="525989" y="0"/>
                </a:lnTo>
                <a:lnTo>
                  <a:pt x="525989" y="2277903"/>
                </a:lnTo>
                <a:lnTo>
                  <a:pt x="0" y="22779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Freeform 2"/>
          <p:cNvSpPr/>
          <p:nvPr/>
        </p:nvSpPr>
        <p:spPr>
          <a:xfrm rot="-2608294">
            <a:off x="-6886809" y="2702447"/>
            <a:ext cx="15030108" cy="16272755"/>
          </a:xfrm>
          <a:custGeom>
            <a:avLst/>
            <a:gdLst/>
            <a:ahLst/>
            <a:cxnLst/>
            <a:rect l="l" t="t" r="r" b="b"/>
            <a:pathLst>
              <a:path w="15030108" h="16272755">
                <a:moveTo>
                  <a:pt x="0" y="0"/>
                </a:moveTo>
                <a:lnTo>
                  <a:pt x="15030108" y="0"/>
                </a:lnTo>
                <a:lnTo>
                  <a:pt x="15030108" y="16272755"/>
                </a:lnTo>
                <a:lnTo>
                  <a:pt x="0" y="16272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7698310">
            <a:off x="11574186" y="-5252993"/>
            <a:ext cx="8955179" cy="9695568"/>
          </a:xfrm>
          <a:custGeom>
            <a:avLst/>
            <a:gdLst/>
            <a:ahLst/>
            <a:cxnLst/>
            <a:rect l="l" t="t" r="r" b="b"/>
            <a:pathLst>
              <a:path w="8955179" h="9695568">
                <a:moveTo>
                  <a:pt x="0" y="0"/>
                </a:moveTo>
                <a:lnTo>
                  <a:pt x="8955179" y="0"/>
                </a:lnTo>
                <a:lnTo>
                  <a:pt x="8955179" y="9695567"/>
                </a:lnTo>
                <a:lnTo>
                  <a:pt x="0" y="9695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171467" y="4113669"/>
            <a:ext cx="4961738" cy="9410192"/>
          </a:xfrm>
          <a:custGeom>
            <a:avLst/>
            <a:gdLst/>
            <a:ahLst/>
            <a:cxnLst/>
            <a:rect l="l" t="t" r="r" b="b"/>
            <a:pathLst>
              <a:path w="4961738" h="9410192">
                <a:moveTo>
                  <a:pt x="0" y="0"/>
                </a:moveTo>
                <a:lnTo>
                  <a:pt x="4961738" y="0"/>
                </a:lnTo>
                <a:lnTo>
                  <a:pt x="4961738" y="9410192"/>
                </a:lnTo>
                <a:lnTo>
                  <a:pt x="0" y="9410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79574" y="4978397"/>
            <a:ext cx="3453311" cy="9690414"/>
          </a:xfrm>
          <a:custGeom>
            <a:avLst/>
            <a:gdLst/>
            <a:ahLst/>
            <a:cxnLst/>
            <a:rect l="l" t="t" r="r" b="b"/>
            <a:pathLst>
              <a:path w="3453311" h="9690414">
                <a:moveTo>
                  <a:pt x="0" y="0"/>
                </a:moveTo>
                <a:lnTo>
                  <a:pt x="3453311" y="0"/>
                </a:lnTo>
                <a:lnTo>
                  <a:pt x="3453311" y="9690414"/>
                </a:lnTo>
                <a:lnTo>
                  <a:pt x="0" y="9690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6" name="Group 6"/>
          <p:cNvGrpSpPr/>
          <p:nvPr/>
        </p:nvGrpSpPr>
        <p:grpSpPr>
          <a:xfrm>
            <a:off x="5349536" y="1579640"/>
            <a:ext cx="7127720" cy="71277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784A"/>
            </a:solidFill>
          </p:spPr>
          <p:txBody>
            <a:bodyPr/>
            <a:lstStyle/>
            <a:p>
              <a:endParaRPr lang="en-IN"/>
            </a:p>
          </p:txBody>
        </p:sp>
        <p:sp>
          <p:nvSpPr>
            <p:cNvPr id="8" name="TextBox 8"/>
            <p:cNvSpPr txBox="1"/>
            <p:nvPr/>
          </p:nvSpPr>
          <p:spPr>
            <a:xfrm>
              <a:off x="76200" y="-66675"/>
              <a:ext cx="660400" cy="803275"/>
            </a:xfrm>
            <a:prstGeom prst="rect">
              <a:avLst/>
            </a:prstGeom>
          </p:spPr>
          <p:txBody>
            <a:bodyPr lIns="50800" tIns="50800" rIns="50800" bIns="50800" rtlCol="0" anchor="ctr"/>
            <a:lstStyle/>
            <a:p>
              <a:pPr algn="ctr">
                <a:lnSpc>
                  <a:spcPts val="10359"/>
                </a:lnSpc>
              </a:pPr>
              <a:r>
                <a:rPr lang="en-US" sz="7399">
                  <a:solidFill>
                    <a:srgbClr val="5C3224"/>
                  </a:solidFill>
                  <a:latin typeface="Nunito Bold"/>
                  <a:ea typeface="Nunito Bold"/>
                  <a:cs typeface="Nunito Bold"/>
                  <a:sym typeface="Nunito Bold"/>
                </a:rPr>
                <a:t>Project Questions </a:t>
              </a:r>
            </a:p>
            <a:p>
              <a:pPr algn="ctr">
                <a:lnSpc>
                  <a:spcPts val="6299"/>
                </a:lnSpc>
              </a:pPr>
              <a:r>
                <a:rPr lang="en-US" sz="4500">
                  <a:solidFill>
                    <a:srgbClr val="FCEDE9"/>
                  </a:solidFill>
                  <a:latin typeface="Nunito"/>
                  <a:ea typeface="Nunito"/>
                  <a:cs typeface="Nunito"/>
                  <a:sym typeface="Nunito"/>
                </a:rPr>
                <a:t>And SQL Queries</a:t>
              </a:r>
            </a:p>
          </p:txBody>
        </p:sp>
      </p:grpSp>
      <p:sp>
        <p:nvSpPr>
          <p:cNvPr id="9" name="Freeform 9"/>
          <p:cNvSpPr/>
          <p:nvPr/>
        </p:nvSpPr>
        <p:spPr>
          <a:xfrm rot="2030729">
            <a:off x="3438806" y="1797465"/>
            <a:ext cx="899207" cy="1413040"/>
          </a:xfrm>
          <a:custGeom>
            <a:avLst/>
            <a:gdLst/>
            <a:ahLst/>
            <a:cxnLst/>
            <a:rect l="l" t="t" r="r" b="b"/>
            <a:pathLst>
              <a:path w="899207" h="1413040">
                <a:moveTo>
                  <a:pt x="0" y="0"/>
                </a:moveTo>
                <a:lnTo>
                  <a:pt x="899208" y="0"/>
                </a:lnTo>
                <a:lnTo>
                  <a:pt x="899208" y="1413040"/>
                </a:lnTo>
                <a:lnTo>
                  <a:pt x="0" y="1413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Freeform 10"/>
          <p:cNvSpPr/>
          <p:nvPr/>
        </p:nvSpPr>
        <p:spPr>
          <a:xfrm rot="-938460">
            <a:off x="578479" y="603302"/>
            <a:ext cx="2153679" cy="2493734"/>
          </a:xfrm>
          <a:custGeom>
            <a:avLst/>
            <a:gdLst/>
            <a:ahLst/>
            <a:cxnLst/>
            <a:rect l="l" t="t" r="r" b="b"/>
            <a:pathLst>
              <a:path w="2153679" h="2493734">
                <a:moveTo>
                  <a:pt x="0" y="0"/>
                </a:moveTo>
                <a:lnTo>
                  <a:pt x="2153679" y="0"/>
                </a:lnTo>
                <a:lnTo>
                  <a:pt x="2153679" y="2493733"/>
                </a:lnTo>
                <a:lnTo>
                  <a:pt x="0" y="24937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56656"/>
            <a:ext cx="16383818" cy="1325245"/>
            <a:chOff x="0" y="0"/>
            <a:chExt cx="4315080" cy="349036"/>
          </a:xfrm>
        </p:grpSpPr>
        <p:sp>
          <p:nvSpPr>
            <p:cNvPr id="3" name="Freeform 3"/>
            <p:cNvSpPr/>
            <p:nvPr/>
          </p:nvSpPr>
          <p:spPr>
            <a:xfrm>
              <a:off x="0" y="0"/>
              <a:ext cx="4315080" cy="349036"/>
            </a:xfrm>
            <a:custGeom>
              <a:avLst/>
              <a:gdLst/>
              <a:ahLst/>
              <a:cxnLst/>
              <a:rect l="l" t="t" r="r" b="b"/>
              <a:pathLst>
                <a:path w="4315080" h="349036">
                  <a:moveTo>
                    <a:pt x="5670" y="0"/>
                  </a:moveTo>
                  <a:lnTo>
                    <a:pt x="4309409" y="0"/>
                  </a:lnTo>
                  <a:cubicBezTo>
                    <a:pt x="4312541" y="0"/>
                    <a:pt x="4315080" y="2539"/>
                    <a:pt x="4315080" y="5670"/>
                  </a:cubicBezTo>
                  <a:lnTo>
                    <a:pt x="4315080" y="343365"/>
                  </a:lnTo>
                  <a:cubicBezTo>
                    <a:pt x="4315080" y="346497"/>
                    <a:pt x="4312541" y="349036"/>
                    <a:pt x="4309409" y="349036"/>
                  </a:cubicBezTo>
                  <a:lnTo>
                    <a:pt x="5670" y="349036"/>
                  </a:lnTo>
                  <a:cubicBezTo>
                    <a:pt x="2539" y="349036"/>
                    <a:pt x="0" y="346497"/>
                    <a:pt x="0" y="343365"/>
                  </a:cubicBezTo>
                  <a:lnTo>
                    <a:pt x="0" y="5670"/>
                  </a:lnTo>
                  <a:cubicBezTo>
                    <a:pt x="0" y="2539"/>
                    <a:pt x="2539" y="0"/>
                    <a:pt x="5670" y="0"/>
                  </a:cubicBezTo>
                  <a:close/>
                </a:path>
              </a:pathLst>
            </a:custGeom>
            <a:solidFill>
              <a:srgbClr val="FFC9B3"/>
            </a:solidFill>
          </p:spPr>
          <p:txBody>
            <a:bodyPr/>
            <a:lstStyle/>
            <a:p>
              <a:endParaRPr lang="en-IN"/>
            </a:p>
          </p:txBody>
        </p:sp>
        <p:sp>
          <p:nvSpPr>
            <p:cNvPr id="4" name="TextBox 4"/>
            <p:cNvSpPr txBox="1"/>
            <p:nvPr/>
          </p:nvSpPr>
          <p:spPr>
            <a:xfrm>
              <a:off x="0" y="-57150"/>
              <a:ext cx="4315080" cy="406186"/>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5020781" y="6890081"/>
            <a:ext cx="3267219" cy="3396919"/>
          </a:xfrm>
          <a:custGeom>
            <a:avLst/>
            <a:gdLst/>
            <a:ahLst/>
            <a:cxnLst/>
            <a:rect l="l" t="t" r="r" b="b"/>
            <a:pathLst>
              <a:path w="3267219" h="3396919">
                <a:moveTo>
                  <a:pt x="0" y="0"/>
                </a:moveTo>
                <a:lnTo>
                  <a:pt x="3267219" y="0"/>
                </a:lnTo>
                <a:lnTo>
                  <a:pt x="3267219" y="3396919"/>
                </a:lnTo>
                <a:lnTo>
                  <a:pt x="0" y="3396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884442" y="2433794"/>
            <a:ext cx="15697504" cy="1631119"/>
          </a:xfrm>
          <a:custGeom>
            <a:avLst/>
            <a:gdLst/>
            <a:ahLst/>
            <a:cxnLst/>
            <a:rect l="l" t="t" r="r" b="b"/>
            <a:pathLst>
              <a:path w="15697504" h="1631119">
                <a:moveTo>
                  <a:pt x="0" y="0"/>
                </a:moveTo>
                <a:lnTo>
                  <a:pt x="15697504" y="0"/>
                </a:lnTo>
                <a:lnTo>
                  <a:pt x="15697504" y="1631119"/>
                </a:lnTo>
                <a:lnTo>
                  <a:pt x="0" y="1631119"/>
                </a:lnTo>
                <a:lnTo>
                  <a:pt x="0" y="0"/>
                </a:lnTo>
                <a:close/>
              </a:path>
            </a:pathLst>
          </a:custGeom>
          <a:blipFill>
            <a:blip r:embed="rId6"/>
            <a:stretch>
              <a:fillRect/>
            </a:stretch>
          </a:blipFill>
        </p:spPr>
        <p:txBody>
          <a:bodyPr/>
          <a:lstStyle/>
          <a:p>
            <a:endParaRPr lang="en-IN"/>
          </a:p>
        </p:txBody>
      </p:sp>
      <p:sp>
        <p:nvSpPr>
          <p:cNvPr id="8" name="Freeform 8"/>
          <p:cNvSpPr/>
          <p:nvPr/>
        </p:nvSpPr>
        <p:spPr>
          <a:xfrm>
            <a:off x="5432289" y="4737378"/>
            <a:ext cx="2383232" cy="5330065"/>
          </a:xfrm>
          <a:custGeom>
            <a:avLst/>
            <a:gdLst/>
            <a:ahLst/>
            <a:cxnLst/>
            <a:rect l="l" t="t" r="r" b="b"/>
            <a:pathLst>
              <a:path w="2383232" h="5330065">
                <a:moveTo>
                  <a:pt x="0" y="0"/>
                </a:moveTo>
                <a:lnTo>
                  <a:pt x="2383232" y="0"/>
                </a:lnTo>
                <a:lnTo>
                  <a:pt x="2383232" y="5330065"/>
                </a:lnTo>
                <a:lnTo>
                  <a:pt x="0" y="5330065"/>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541285" y="1080189"/>
            <a:ext cx="16412019"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 RETRIEVE THE PATIENT_ID AND AGES OF ALL PATIENTS. </a:t>
            </a:r>
          </a:p>
        </p:txBody>
      </p:sp>
      <p:sp>
        <p:nvSpPr>
          <p:cNvPr id="10" name="Freeform 10"/>
          <p:cNvSpPr/>
          <p:nvPr/>
        </p:nvSpPr>
        <p:spPr>
          <a:xfrm rot="1523967">
            <a:off x="2901399" y="4826264"/>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6871233" cy="1350898"/>
            <a:chOff x="0" y="0"/>
            <a:chExt cx="4443452" cy="355792"/>
          </a:xfrm>
        </p:grpSpPr>
        <p:sp>
          <p:nvSpPr>
            <p:cNvPr id="3" name="Freeform 3"/>
            <p:cNvSpPr/>
            <p:nvPr/>
          </p:nvSpPr>
          <p:spPr>
            <a:xfrm>
              <a:off x="0" y="0"/>
              <a:ext cx="4443452" cy="355792"/>
            </a:xfrm>
            <a:custGeom>
              <a:avLst/>
              <a:gdLst/>
              <a:ahLst/>
              <a:cxnLst/>
              <a:rect l="l" t="t" r="r" b="b"/>
              <a:pathLst>
                <a:path w="4443452" h="355792">
                  <a:moveTo>
                    <a:pt x="5507" y="0"/>
                  </a:moveTo>
                  <a:lnTo>
                    <a:pt x="4437946" y="0"/>
                  </a:lnTo>
                  <a:cubicBezTo>
                    <a:pt x="4440987" y="0"/>
                    <a:pt x="4443452" y="2465"/>
                    <a:pt x="4443452" y="5507"/>
                  </a:cubicBezTo>
                  <a:lnTo>
                    <a:pt x="4443452" y="350285"/>
                  </a:lnTo>
                  <a:cubicBezTo>
                    <a:pt x="4443452" y="353327"/>
                    <a:pt x="4440987" y="355792"/>
                    <a:pt x="4437946" y="355792"/>
                  </a:cubicBezTo>
                  <a:lnTo>
                    <a:pt x="5507" y="355792"/>
                  </a:lnTo>
                  <a:cubicBezTo>
                    <a:pt x="2465" y="355792"/>
                    <a:pt x="0" y="353327"/>
                    <a:pt x="0" y="350285"/>
                  </a:cubicBezTo>
                  <a:lnTo>
                    <a:pt x="0" y="5507"/>
                  </a:lnTo>
                  <a:cubicBezTo>
                    <a:pt x="0" y="2465"/>
                    <a:pt x="2465" y="0"/>
                    <a:pt x="5507" y="0"/>
                  </a:cubicBezTo>
                  <a:close/>
                </a:path>
              </a:pathLst>
            </a:custGeom>
            <a:solidFill>
              <a:srgbClr val="FFC9B3"/>
            </a:solidFill>
          </p:spPr>
          <p:txBody>
            <a:bodyPr/>
            <a:lstStyle/>
            <a:p>
              <a:endParaRPr lang="en-IN"/>
            </a:p>
          </p:txBody>
        </p:sp>
        <p:sp>
          <p:nvSpPr>
            <p:cNvPr id="4" name="TextBox 4"/>
            <p:cNvSpPr txBox="1"/>
            <p:nvPr/>
          </p:nvSpPr>
          <p:spPr>
            <a:xfrm>
              <a:off x="0" y="-57150"/>
              <a:ext cx="4443452" cy="412942"/>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4038816">
            <a:off x="13648912" y="5806144"/>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20859" y="2551985"/>
            <a:ext cx="12555763" cy="1814845"/>
          </a:xfrm>
          <a:custGeom>
            <a:avLst/>
            <a:gdLst/>
            <a:ahLst/>
            <a:cxnLst/>
            <a:rect l="l" t="t" r="r" b="b"/>
            <a:pathLst>
              <a:path w="12555763" h="1814845">
                <a:moveTo>
                  <a:pt x="0" y="0"/>
                </a:moveTo>
                <a:lnTo>
                  <a:pt x="12555763" y="0"/>
                </a:lnTo>
                <a:lnTo>
                  <a:pt x="12555763" y="1814845"/>
                </a:lnTo>
                <a:lnTo>
                  <a:pt x="0" y="1814845"/>
                </a:lnTo>
                <a:lnTo>
                  <a:pt x="0" y="0"/>
                </a:lnTo>
                <a:close/>
              </a:path>
            </a:pathLst>
          </a:custGeom>
          <a:blipFill>
            <a:blip r:embed="rId4"/>
            <a:stretch>
              <a:fillRect r="-4699"/>
            </a:stretch>
          </a:blipFill>
        </p:spPr>
        <p:txBody>
          <a:bodyPr/>
          <a:lstStyle/>
          <a:p>
            <a:endParaRPr lang="en-IN"/>
          </a:p>
        </p:txBody>
      </p:sp>
      <p:sp>
        <p:nvSpPr>
          <p:cNvPr id="7" name="Freeform 7"/>
          <p:cNvSpPr/>
          <p:nvPr/>
        </p:nvSpPr>
        <p:spPr>
          <a:xfrm>
            <a:off x="1863315" y="5350508"/>
            <a:ext cx="12169204" cy="2846024"/>
          </a:xfrm>
          <a:custGeom>
            <a:avLst/>
            <a:gdLst/>
            <a:ahLst/>
            <a:cxnLst/>
            <a:rect l="l" t="t" r="r" b="b"/>
            <a:pathLst>
              <a:path w="12169204" h="2846024">
                <a:moveTo>
                  <a:pt x="0" y="0"/>
                </a:moveTo>
                <a:lnTo>
                  <a:pt x="12169204" y="0"/>
                </a:lnTo>
                <a:lnTo>
                  <a:pt x="12169204" y="2846024"/>
                </a:lnTo>
                <a:lnTo>
                  <a:pt x="0" y="2846024"/>
                </a:lnTo>
                <a:lnTo>
                  <a:pt x="0" y="0"/>
                </a:lnTo>
                <a:close/>
              </a:path>
            </a:pathLst>
          </a:custGeom>
          <a:blipFill>
            <a:blip r:embed="rId5"/>
            <a:stretch>
              <a:fillRect/>
            </a:stretch>
          </a:blipFill>
        </p:spPr>
        <p:txBody>
          <a:bodyPr/>
          <a:lstStyle/>
          <a:p>
            <a:endParaRPr lang="en-IN"/>
          </a:p>
        </p:txBody>
      </p:sp>
      <p:sp>
        <p:nvSpPr>
          <p:cNvPr id="8" name="Freeform 8"/>
          <p:cNvSpPr/>
          <p:nvPr/>
        </p:nvSpPr>
        <p:spPr>
          <a:xfrm>
            <a:off x="14599357" y="6773520"/>
            <a:ext cx="3236793" cy="3513480"/>
          </a:xfrm>
          <a:custGeom>
            <a:avLst/>
            <a:gdLst/>
            <a:ahLst/>
            <a:cxnLst/>
            <a:rect l="l" t="t" r="r" b="b"/>
            <a:pathLst>
              <a:path w="3236793" h="3513480">
                <a:moveTo>
                  <a:pt x="0" y="0"/>
                </a:moveTo>
                <a:lnTo>
                  <a:pt x="3236793" y="0"/>
                </a:lnTo>
                <a:lnTo>
                  <a:pt x="3236793" y="3513480"/>
                </a:lnTo>
                <a:lnTo>
                  <a:pt x="0" y="3513480"/>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666302" y="1067362"/>
            <a:ext cx="16746216"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2. SELECT ALL FEMALE PATIENTS WHO ARE OLDER THAN 30.</a:t>
            </a:r>
          </a:p>
        </p:txBody>
      </p:sp>
      <p:sp>
        <p:nvSpPr>
          <p:cNvPr id="10" name="Freeform 10"/>
          <p:cNvSpPr/>
          <p:nvPr/>
        </p:nvSpPr>
        <p:spPr>
          <a:xfrm rot="3273520">
            <a:off x="-193431" y="5075515"/>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6871233" cy="1350898"/>
            <a:chOff x="0" y="0"/>
            <a:chExt cx="4443452" cy="355792"/>
          </a:xfrm>
        </p:grpSpPr>
        <p:sp>
          <p:nvSpPr>
            <p:cNvPr id="3" name="Freeform 3"/>
            <p:cNvSpPr/>
            <p:nvPr/>
          </p:nvSpPr>
          <p:spPr>
            <a:xfrm>
              <a:off x="0" y="0"/>
              <a:ext cx="4443452" cy="355792"/>
            </a:xfrm>
            <a:custGeom>
              <a:avLst/>
              <a:gdLst/>
              <a:ahLst/>
              <a:cxnLst/>
              <a:rect l="l" t="t" r="r" b="b"/>
              <a:pathLst>
                <a:path w="4443452" h="355792">
                  <a:moveTo>
                    <a:pt x="5507" y="0"/>
                  </a:moveTo>
                  <a:lnTo>
                    <a:pt x="4437946" y="0"/>
                  </a:lnTo>
                  <a:cubicBezTo>
                    <a:pt x="4440987" y="0"/>
                    <a:pt x="4443452" y="2465"/>
                    <a:pt x="4443452" y="5507"/>
                  </a:cubicBezTo>
                  <a:lnTo>
                    <a:pt x="4443452" y="350285"/>
                  </a:lnTo>
                  <a:cubicBezTo>
                    <a:pt x="4443452" y="353327"/>
                    <a:pt x="4440987" y="355792"/>
                    <a:pt x="4437946" y="355792"/>
                  </a:cubicBezTo>
                  <a:lnTo>
                    <a:pt x="5507" y="355792"/>
                  </a:lnTo>
                  <a:cubicBezTo>
                    <a:pt x="2465" y="355792"/>
                    <a:pt x="0" y="353327"/>
                    <a:pt x="0" y="350285"/>
                  </a:cubicBezTo>
                  <a:lnTo>
                    <a:pt x="0" y="5507"/>
                  </a:lnTo>
                  <a:cubicBezTo>
                    <a:pt x="0" y="2465"/>
                    <a:pt x="2465" y="0"/>
                    <a:pt x="5507" y="0"/>
                  </a:cubicBezTo>
                  <a:close/>
                </a:path>
              </a:pathLst>
            </a:custGeom>
            <a:solidFill>
              <a:srgbClr val="FFC9B3"/>
            </a:solidFill>
          </p:spPr>
          <p:txBody>
            <a:bodyPr/>
            <a:lstStyle/>
            <a:p>
              <a:endParaRPr lang="en-IN"/>
            </a:p>
          </p:txBody>
        </p:sp>
        <p:sp>
          <p:nvSpPr>
            <p:cNvPr id="4" name="TextBox 4"/>
            <p:cNvSpPr txBox="1"/>
            <p:nvPr/>
          </p:nvSpPr>
          <p:spPr>
            <a:xfrm>
              <a:off x="0" y="-57150"/>
              <a:ext cx="4443452" cy="412942"/>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516115" y="2501432"/>
            <a:ext cx="9905927" cy="1864645"/>
          </a:xfrm>
          <a:custGeom>
            <a:avLst/>
            <a:gdLst/>
            <a:ahLst/>
            <a:cxnLst/>
            <a:rect l="l" t="t" r="r" b="b"/>
            <a:pathLst>
              <a:path w="9905927" h="1864645">
                <a:moveTo>
                  <a:pt x="0" y="0"/>
                </a:moveTo>
                <a:lnTo>
                  <a:pt x="9905927" y="0"/>
                </a:lnTo>
                <a:lnTo>
                  <a:pt x="9905927" y="1864645"/>
                </a:lnTo>
                <a:lnTo>
                  <a:pt x="0" y="1864645"/>
                </a:lnTo>
                <a:lnTo>
                  <a:pt x="0" y="0"/>
                </a:lnTo>
                <a:close/>
              </a:path>
            </a:pathLst>
          </a:custGeom>
          <a:blipFill>
            <a:blip r:embed="rId4"/>
            <a:stretch>
              <a:fillRect/>
            </a:stretch>
          </a:blipFill>
        </p:spPr>
        <p:txBody>
          <a:bodyPr/>
          <a:lstStyle/>
          <a:p>
            <a:endParaRPr lang="en-IN"/>
          </a:p>
        </p:txBody>
      </p:sp>
      <p:sp>
        <p:nvSpPr>
          <p:cNvPr id="7" name="Freeform 7"/>
          <p:cNvSpPr/>
          <p:nvPr/>
        </p:nvSpPr>
        <p:spPr>
          <a:xfrm>
            <a:off x="2504921" y="5627334"/>
            <a:ext cx="4971607" cy="2259821"/>
          </a:xfrm>
          <a:custGeom>
            <a:avLst/>
            <a:gdLst/>
            <a:ahLst/>
            <a:cxnLst/>
            <a:rect l="l" t="t" r="r" b="b"/>
            <a:pathLst>
              <a:path w="4971607" h="2259821">
                <a:moveTo>
                  <a:pt x="0" y="0"/>
                </a:moveTo>
                <a:lnTo>
                  <a:pt x="4971607" y="0"/>
                </a:lnTo>
                <a:lnTo>
                  <a:pt x="4971607" y="2259822"/>
                </a:lnTo>
                <a:lnTo>
                  <a:pt x="0" y="2259822"/>
                </a:lnTo>
                <a:lnTo>
                  <a:pt x="0" y="0"/>
                </a:lnTo>
                <a:close/>
              </a:path>
            </a:pathLst>
          </a:custGeom>
          <a:blipFill>
            <a:blip r:embed="rId5"/>
            <a:stretch>
              <a:fillRect/>
            </a:stretch>
          </a:blipFill>
        </p:spPr>
        <p:txBody>
          <a:bodyPr/>
          <a:lstStyle/>
          <a:p>
            <a:endParaRPr lang="en-IN"/>
          </a:p>
        </p:txBody>
      </p:sp>
      <p:sp>
        <p:nvSpPr>
          <p:cNvPr id="8" name="Freeform 8"/>
          <p:cNvSpPr/>
          <p:nvPr/>
        </p:nvSpPr>
        <p:spPr>
          <a:xfrm>
            <a:off x="14298360" y="5378816"/>
            <a:ext cx="3356614" cy="5016679"/>
          </a:xfrm>
          <a:custGeom>
            <a:avLst/>
            <a:gdLst/>
            <a:ahLst/>
            <a:cxnLst/>
            <a:rect l="l" t="t" r="r" b="b"/>
            <a:pathLst>
              <a:path w="3356614" h="5016679">
                <a:moveTo>
                  <a:pt x="0" y="0"/>
                </a:moveTo>
                <a:lnTo>
                  <a:pt x="3356614" y="0"/>
                </a:lnTo>
                <a:lnTo>
                  <a:pt x="3356614" y="5016679"/>
                </a:lnTo>
                <a:lnTo>
                  <a:pt x="0" y="5016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666302" y="1067362"/>
            <a:ext cx="16746216"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3. CALCULATE THE AVERAGE BMI OF PATIENTS. </a:t>
            </a:r>
          </a:p>
        </p:txBody>
      </p:sp>
      <p:sp>
        <p:nvSpPr>
          <p:cNvPr id="10" name="Freeform 10"/>
          <p:cNvSpPr/>
          <p:nvPr/>
        </p:nvSpPr>
        <p:spPr>
          <a:xfrm rot="2991471">
            <a:off x="524409" y="5091177"/>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3648840">
            <a:off x="13193247" y="5514561"/>
            <a:ext cx="7527211" cy="8149539"/>
          </a:xfrm>
          <a:custGeom>
            <a:avLst/>
            <a:gdLst/>
            <a:ahLst/>
            <a:cxnLst/>
            <a:rect l="l" t="t" r="r" b="b"/>
            <a:pathLst>
              <a:path w="7527211" h="8149539">
                <a:moveTo>
                  <a:pt x="0" y="0"/>
                </a:moveTo>
                <a:lnTo>
                  <a:pt x="7527210" y="0"/>
                </a:lnTo>
                <a:lnTo>
                  <a:pt x="7527210"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695689" y="2459195"/>
            <a:ext cx="10022692" cy="2247408"/>
          </a:xfrm>
          <a:custGeom>
            <a:avLst/>
            <a:gdLst/>
            <a:ahLst/>
            <a:cxnLst/>
            <a:rect l="l" t="t" r="r" b="b"/>
            <a:pathLst>
              <a:path w="10022692" h="2247408">
                <a:moveTo>
                  <a:pt x="0" y="0"/>
                </a:moveTo>
                <a:lnTo>
                  <a:pt x="10022691" y="0"/>
                </a:lnTo>
                <a:lnTo>
                  <a:pt x="10022691" y="2247408"/>
                </a:lnTo>
                <a:lnTo>
                  <a:pt x="0" y="2247408"/>
                </a:lnTo>
                <a:lnTo>
                  <a:pt x="0" y="0"/>
                </a:lnTo>
                <a:close/>
              </a:path>
            </a:pathLst>
          </a:custGeom>
          <a:blipFill>
            <a:blip r:embed="rId4"/>
            <a:stretch>
              <a:fillRect b="-18398"/>
            </a:stretch>
          </a:blipFill>
        </p:spPr>
        <p:txBody>
          <a:bodyPr/>
          <a:lstStyle/>
          <a:p>
            <a:endParaRPr lang="en-IN"/>
          </a:p>
        </p:txBody>
      </p:sp>
      <p:sp>
        <p:nvSpPr>
          <p:cNvPr id="7" name="Freeform 7"/>
          <p:cNvSpPr/>
          <p:nvPr/>
        </p:nvSpPr>
        <p:spPr>
          <a:xfrm>
            <a:off x="2735937" y="5562539"/>
            <a:ext cx="4397520" cy="4724461"/>
          </a:xfrm>
          <a:custGeom>
            <a:avLst/>
            <a:gdLst/>
            <a:ahLst/>
            <a:cxnLst/>
            <a:rect l="l" t="t" r="r" b="b"/>
            <a:pathLst>
              <a:path w="4397520" h="4724461">
                <a:moveTo>
                  <a:pt x="0" y="0"/>
                </a:moveTo>
                <a:lnTo>
                  <a:pt x="4397520" y="0"/>
                </a:lnTo>
                <a:lnTo>
                  <a:pt x="4397520" y="4724461"/>
                </a:lnTo>
                <a:lnTo>
                  <a:pt x="0" y="4724461"/>
                </a:lnTo>
                <a:lnTo>
                  <a:pt x="0" y="0"/>
                </a:lnTo>
                <a:close/>
              </a:path>
            </a:pathLst>
          </a:custGeom>
          <a:blipFill>
            <a:blip r:embed="rId5"/>
            <a:stretch>
              <a:fillRect b="-10316"/>
            </a:stretch>
          </a:blipFill>
        </p:spPr>
        <p:txBody>
          <a:bodyPr/>
          <a:lstStyle/>
          <a:p>
            <a:endParaRPr lang="en-IN"/>
          </a:p>
        </p:txBody>
      </p:sp>
      <p:sp>
        <p:nvSpPr>
          <p:cNvPr id="8" name="Freeform 8"/>
          <p:cNvSpPr/>
          <p:nvPr/>
        </p:nvSpPr>
        <p:spPr>
          <a:xfrm>
            <a:off x="14587816" y="6001893"/>
            <a:ext cx="2960620" cy="4285107"/>
          </a:xfrm>
          <a:custGeom>
            <a:avLst/>
            <a:gdLst/>
            <a:ahLst/>
            <a:cxnLst/>
            <a:rect l="l" t="t" r="r" b="b"/>
            <a:pathLst>
              <a:path w="2960620" h="4285107">
                <a:moveTo>
                  <a:pt x="0" y="0"/>
                </a:moveTo>
                <a:lnTo>
                  <a:pt x="2960619" y="0"/>
                </a:lnTo>
                <a:lnTo>
                  <a:pt x="2960619" y="4285107"/>
                </a:lnTo>
                <a:lnTo>
                  <a:pt x="0" y="4285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666302" y="836194"/>
            <a:ext cx="18105847"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4. LIST PATIENTS IN DESCENDING ORDER OF BLOOD GLUCOSE LEVELS. </a:t>
            </a:r>
          </a:p>
        </p:txBody>
      </p:sp>
      <p:sp>
        <p:nvSpPr>
          <p:cNvPr id="10" name="Freeform 10"/>
          <p:cNvSpPr/>
          <p:nvPr/>
        </p:nvSpPr>
        <p:spPr>
          <a:xfrm rot="3855129">
            <a:off x="134719" y="5274900"/>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028700" y="2772119"/>
            <a:ext cx="10732594" cy="1392520"/>
          </a:xfrm>
          <a:custGeom>
            <a:avLst/>
            <a:gdLst/>
            <a:ahLst/>
            <a:cxnLst/>
            <a:rect l="l" t="t" r="r" b="b"/>
            <a:pathLst>
              <a:path w="10732594" h="1392520">
                <a:moveTo>
                  <a:pt x="0" y="0"/>
                </a:moveTo>
                <a:lnTo>
                  <a:pt x="10732594" y="0"/>
                </a:lnTo>
                <a:lnTo>
                  <a:pt x="10732594" y="1392520"/>
                </a:lnTo>
                <a:lnTo>
                  <a:pt x="0" y="1392520"/>
                </a:lnTo>
                <a:lnTo>
                  <a:pt x="0" y="0"/>
                </a:lnTo>
                <a:close/>
              </a:path>
            </a:pathLst>
          </a:custGeom>
          <a:blipFill>
            <a:blip r:embed="rId4"/>
            <a:stretch>
              <a:fillRect/>
            </a:stretch>
          </a:blipFill>
        </p:spPr>
        <p:txBody>
          <a:bodyPr/>
          <a:lstStyle/>
          <a:p>
            <a:endParaRPr lang="en-IN"/>
          </a:p>
        </p:txBody>
      </p:sp>
      <p:sp>
        <p:nvSpPr>
          <p:cNvPr id="7" name="Freeform 7"/>
          <p:cNvSpPr/>
          <p:nvPr/>
        </p:nvSpPr>
        <p:spPr>
          <a:xfrm>
            <a:off x="4329958" y="4774239"/>
            <a:ext cx="2065039" cy="5303020"/>
          </a:xfrm>
          <a:custGeom>
            <a:avLst/>
            <a:gdLst/>
            <a:ahLst/>
            <a:cxnLst/>
            <a:rect l="l" t="t" r="r" b="b"/>
            <a:pathLst>
              <a:path w="2065039" h="5303020">
                <a:moveTo>
                  <a:pt x="0" y="0"/>
                </a:moveTo>
                <a:lnTo>
                  <a:pt x="2065039" y="0"/>
                </a:lnTo>
                <a:lnTo>
                  <a:pt x="2065039" y="5303021"/>
                </a:lnTo>
                <a:lnTo>
                  <a:pt x="0" y="5303021"/>
                </a:lnTo>
                <a:lnTo>
                  <a:pt x="0" y="0"/>
                </a:lnTo>
                <a:close/>
              </a:path>
            </a:pathLst>
          </a:custGeom>
          <a:blipFill>
            <a:blip r:embed="rId5"/>
            <a:stretch>
              <a:fillRect/>
            </a:stretch>
          </a:blipFill>
        </p:spPr>
        <p:txBody>
          <a:bodyPr/>
          <a:lstStyle/>
          <a:p>
            <a:endParaRPr lang="en-IN"/>
          </a:p>
        </p:txBody>
      </p:sp>
      <p:sp>
        <p:nvSpPr>
          <p:cNvPr id="8" name="Freeform 8"/>
          <p:cNvSpPr/>
          <p:nvPr/>
        </p:nvSpPr>
        <p:spPr>
          <a:xfrm>
            <a:off x="14150604" y="617220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1523967">
            <a:off x="1746996" y="4573565"/>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795272" y="836194"/>
            <a:ext cx="17645128" cy="671338"/>
          </a:xfrm>
          <a:prstGeom prst="rect">
            <a:avLst/>
          </a:prstGeom>
        </p:spPr>
        <p:txBody>
          <a:bodyPr wrap="square" lIns="0" tIns="0" rIns="0" bIns="0" rtlCol="0" anchor="t">
            <a:spAutoFit/>
          </a:bodyPr>
          <a:lstStyle/>
          <a:p>
            <a:pPr algn="l">
              <a:lnSpc>
                <a:spcPts val="5250"/>
              </a:lnSpc>
            </a:pPr>
            <a:r>
              <a:rPr lang="en-US" sz="4200" dirty="0">
                <a:solidFill>
                  <a:srgbClr val="5C3224"/>
                </a:solidFill>
                <a:latin typeface="Nunito Heavy"/>
                <a:ea typeface="Nunito Heavy"/>
                <a:cs typeface="Nunito Heavy"/>
                <a:sym typeface="Nunito Heavy"/>
              </a:rPr>
              <a:t>5. FIND PATIENTS WHO HAVE HYPERTENSION AND DIABETES.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784</Words>
  <Application>Microsoft Office PowerPoint</Application>
  <PresentationFormat>Custom</PresentationFormat>
  <Paragraphs>52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Nunito</vt:lpstr>
      <vt:lpstr>Nunito Heavy</vt:lpstr>
      <vt:lpstr>Nunito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Orange Creative Diabetes Presentation</dc:title>
  <dc:creator>Divya Pardeshi</dc:creator>
  <cp:lastModifiedBy>Divya Pardeshi</cp:lastModifiedBy>
  <cp:revision>9</cp:revision>
  <dcterms:created xsi:type="dcterms:W3CDTF">2006-08-16T00:00:00Z</dcterms:created>
  <dcterms:modified xsi:type="dcterms:W3CDTF">2024-08-11T15:30:34Z</dcterms:modified>
  <dc:identifier>DAGNPVsJ00E</dc:identifier>
</cp:coreProperties>
</file>